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58" r:id="rId3"/>
    <p:sldId id="259" r:id="rId4"/>
    <p:sldId id="266" r:id="rId5"/>
    <p:sldId id="271" r:id="rId6"/>
    <p:sldId id="272" r:id="rId7"/>
    <p:sldId id="273" r:id="rId8"/>
    <p:sldId id="267" r:id="rId9"/>
    <p:sldId id="268" r:id="rId10"/>
    <p:sldId id="270" r:id="rId11"/>
    <p:sldId id="269" r:id="rId12"/>
    <p:sldId id="260" r:id="rId13"/>
    <p:sldId id="261" r:id="rId14"/>
    <p:sldId id="264" r:id="rId15"/>
    <p:sldId id="262" r:id="rId16"/>
    <p:sldId id="263" r:id="rId17"/>
    <p:sldId id="265" r:id="rId18"/>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Humnst777 Lt BT"/>
        <a:ea typeface="ヒラギノ角ゴ Pro W3"/>
        <a:cs typeface="ヒラギノ角ゴ Pro W3"/>
      </a:defRPr>
    </a:lvl1pPr>
    <a:lvl2pPr marL="457200" algn="l" rtl="0" fontAlgn="base">
      <a:spcBef>
        <a:spcPct val="0"/>
      </a:spcBef>
      <a:spcAft>
        <a:spcPct val="0"/>
      </a:spcAft>
      <a:defRPr sz="2400" kern="1200">
        <a:solidFill>
          <a:schemeClr val="tx1"/>
        </a:solidFill>
        <a:latin typeface="Humnst777 Lt BT"/>
        <a:ea typeface="ヒラギノ角ゴ Pro W3"/>
        <a:cs typeface="ヒラギノ角ゴ Pro W3"/>
      </a:defRPr>
    </a:lvl2pPr>
    <a:lvl3pPr marL="914400" algn="l" rtl="0" fontAlgn="base">
      <a:spcBef>
        <a:spcPct val="0"/>
      </a:spcBef>
      <a:spcAft>
        <a:spcPct val="0"/>
      </a:spcAft>
      <a:defRPr sz="2400" kern="1200">
        <a:solidFill>
          <a:schemeClr val="tx1"/>
        </a:solidFill>
        <a:latin typeface="Humnst777 Lt BT"/>
        <a:ea typeface="ヒラギノ角ゴ Pro W3"/>
        <a:cs typeface="ヒラギノ角ゴ Pro W3"/>
      </a:defRPr>
    </a:lvl3pPr>
    <a:lvl4pPr marL="1371600" algn="l" rtl="0" fontAlgn="base">
      <a:spcBef>
        <a:spcPct val="0"/>
      </a:spcBef>
      <a:spcAft>
        <a:spcPct val="0"/>
      </a:spcAft>
      <a:defRPr sz="2400" kern="1200">
        <a:solidFill>
          <a:schemeClr val="tx1"/>
        </a:solidFill>
        <a:latin typeface="Humnst777 Lt BT"/>
        <a:ea typeface="ヒラギノ角ゴ Pro W3"/>
        <a:cs typeface="ヒラギノ角ゴ Pro W3"/>
      </a:defRPr>
    </a:lvl4pPr>
    <a:lvl5pPr marL="1828800" algn="l" rtl="0" fontAlgn="base">
      <a:spcBef>
        <a:spcPct val="0"/>
      </a:spcBef>
      <a:spcAft>
        <a:spcPct val="0"/>
      </a:spcAft>
      <a:defRPr sz="2400" kern="1200">
        <a:solidFill>
          <a:schemeClr val="tx1"/>
        </a:solidFill>
        <a:latin typeface="Humnst777 Lt BT"/>
        <a:ea typeface="ヒラギノ角ゴ Pro W3"/>
        <a:cs typeface="ヒラギノ角ゴ Pro W3"/>
      </a:defRPr>
    </a:lvl5pPr>
    <a:lvl6pPr marL="2286000" algn="l" defTabSz="914400" rtl="0" eaLnBrk="1" latinLnBrk="0" hangingPunct="1">
      <a:defRPr sz="2400" kern="1200">
        <a:solidFill>
          <a:schemeClr val="tx1"/>
        </a:solidFill>
        <a:latin typeface="Humnst777 Lt BT"/>
        <a:ea typeface="ヒラギノ角ゴ Pro W3"/>
        <a:cs typeface="ヒラギノ角ゴ Pro W3"/>
      </a:defRPr>
    </a:lvl6pPr>
    <a:lvl7pPr marL="2743200" algn="l" defTabSz="914400" rtl="0" eaLnBrk="1" latinLnBrk="0" hangingPunct="1">
      <a:defRPr sz="2400" kern="1200">
        <a:solidFill>
          <a:schemeClr val="tx1"/>
        </a:solidFill>
        <a:latin typeface="Humnst777 Lt BT"/>
        <a:ea typeface="ヒラギノ角ゴ Pro W3"/>
        <a:cs typeface="ヒラギノ角ゴ Pro W3"/>
      </a:defRPr>
    </a:lvl7pPr>
    <a:lvl8pPr marL="3200400" algn="l" defTabSz="914400" rtl="0" eaLnBrk="1" latinLnBrk="0" hangingPunct="1">
      <a:defRPr sz="2400" kern="1200">
        <a:solidFill>
          <a:schemeClr val="tx1"/>
        </a:solidFill>
        <a:latin typeface="Humnst777 Lt BT"/>
        <a:ea typeface="ヒラギノ角ゴ Pro W3"/>
        <a:cs typeface="ヒラギノ角ゴ Pro W3"/>
      </a:defRPr>
    </a:lvl8pPr>
    <a:lvl9pPr marL="3657600" algn="l" defTabSz="914400" rtl="0" eaLnBrk="1" latinLnBrk="0" hangingPunct="1">
      <a:defRPr sz="2400" kern="1200">
        <a:solidFill>
          <a:schemeClr val="tx1"/>
        </a:solidFill>
        <a:latin typeface="Humnst777 Lt BT"/>
        <a:ea typeface="ヒラギノ角ゴ Pro W3"/>
        <a:cs typeface="ヒラギノ角ゴ Pro W3"/>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57C1"/>
    <a:srgbClr val="000000"/>
    <a:srgbClr val="666666"/>
    <a:srgbClr val="336699"/>
    <a:srgbClr val="914B06"/>
    <a:srgbClr val="3E841C"/>
    <a:srgbClr val="18007C"/>
    <a:srgbClr val="95017B"/>
    <a:srgbClr val="6B1501"/>
    <a:srgbClr val="FD2D1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8" autoAdjust="0"/>
    <p:restoredTop sz="94701" autoAdjust="0"/>
  </p:normalViewPr>
  <p:slideViewPr>
    <p:cSldViewPr snapToGrid="0">
      <p:cViewPr varScale="1">
        <p:scale>
          <a:sx n="99" d="100"/>
          <a:sy n="99" d="100"/>
        </p:scale>
        <p:origin x="-330" y="-96"/>
      </p:cViewPr>
      <p:guideLst>
        <p:guide orient="horz" pos="2160"/>
        <p:guide pos="2880"/>
      </p:guideLst>
    </p:cSldViewPr>
  </p:slideViewPr>
  <p:outlineViewPr>
    <p:cViewPr>
      <p:scale>
        <a:sx n="33" d="100"/>
        <a:sy n="33" d="100"/>
      </p:scale>
      <p:origin x="0" y="1074"/>
    </p:cViewPr>
  </p:outlin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116520"/>
            <a:ext cx="2972421" cy="464506"/>
          </a:xfrm>
          <a:prstGeom prst="rect">
            <a:avLst/>
          </a:prstGeom>
          <a:noFill/>
          <a:ln w="9525">
            <a:noFill/>
            <a:miter lim="800000"/>
            <a:headEnd/>
            <a:tailEnd/>
          </a:ln>
          <a:effectLst/>
        </p:spPr>
        <p:txBody>
          <a:bodyPr vert="horz" wrap="square" lIns="92305" tIns="46153" rIns="92305" bIns="46153" numCol="1" anchor="t" anchorCtr="0" compatLnSpc="1">
            <a:prstTxWarp prst="textNoShape">
              <a:avLst/>
            </a:prstTxWarp>
          </a:bodyPr>
          <a:lstStyle>
            <a:lvl1pPr eaLnBrk="0" hangingPunct="0">
              <a:defRPr sz="1200">
                <a:solidFill>
                  <a:schemeClr val="folHlink"/>
                </a:solidFill>
                <a:latin typeface="Arial" charset="0"/>
                <a:ea typeface="ヒラギノ角ゴ Pro W3" pitchFamily="-112" charset="-128"/>
                <a:cs typeface="+mn-cs"/>
              </a:defRPr>
            </a:lvl1pPr>
          </a:lstStyle>
          <a:p>
            <a:pPr>
              <a:defRPr/>
            </a:pPr>
            <a:endParaRPr lang="en-US"/>
          </a:p>
        </p:txBody>
      </p:sp>
      <p:sp>
        <p:nvSpPr>
          <p:cNvPr id="3075" name="Rectangle 3"/>
          <p:cNvSpPr>
            <a:spLocks noGrp="1" noChangeArrowheads="1"/>
          </p:cNvSpPr>
          <p:nvPr>
            <p:ph type="dt" idx="1"/>
          </p:nvPr>
        </p:nvSpPr>
        <p:spPr bwMode="auto">
          <a:xfrm>
            <a:off x="3885579" y="116520"/>
            <a:ext cx="2972421" cy="464506"/>
          </a:xfrm>
          <a:prstGeom prst="rect">
            <a:avLst/>
          </a:prstGeom>
          <a:noFill/>
          <a:ln w="9525">
            <a:noFill/>
            <a:miter lim="800000"/>
            <a:headEnd/>
            <a:tailEnd/>
          </a:ln>
          <a:effectLst/>
        </p:spPr>
        <p:txBody>
          <a:bodyPr vert="horz" wrap="square" lIns="92305" tIns="46153" rIns="92305" bIns="46153" numCol="1" anchor="t" anchorCtr="0" compatLnSpc="1">
            <a:prstTxWarp prst="textNoShape">
              <a:avLst/>
            </a:prstTxWarp>
          </a:bodyPr>
          <a:lstStyle>
            <a:lvl1pPr algn="r" eaLnBrk="0" hangingPunct="0">
              <a:defRPr sz="1200">
                <a:solidFill>
                  <a:schemeClr val="folHlink"/>
                </a:solidFill>
                <a:latin typeface="Arial" charset="0"/>
                <a:ea typeface="ヒラギノ角ゴ Pro W3" pitchFamily="-112" charset="-128"/>
                <a:cs typeface="+mn-cs"/>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444155" y="4415160"/>
            <a:ext cx="5969690" cy="4183695"/>
          </a:xfrm>
          <a:prstGeom prst="rect">
            <a:avLst/>
          </a:prstGeom>
          <a:noFill/>
          <a:ln w="9525">
            <a:noFill/>
            <a:miter lim="800000"/>
            <a:headEnd/>
            <a:tailEnd/>
          </a:ln>
          <a:effectLst/>
        </p:spPr>
        <p:txBody>
          <a:bodyPr vert="horz" wrap="square" lIns="92305" tIns="46153" rIns="92305" bIns="4615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715375"/>
            <a:ext cx="4867068" cy="464505"/>
          </a:xfrm>
          <a:prstGeom prst="rect">
            <a:avLst/>
          </a:prstGeom>
          <a:noFill/>
          <a:ln w="9525">
            <a:noFill/>
            <a:miter lim="800000"/>
            <a:headEnd/>
            <a:tailEnd/>
          </a:ln>
          <a:effectLst/>
        </p:spPr>
        <p:txBody>
          <a:bodyPr vert="horz" wrap="square" lIns="92305" tIns="46153" rIns="92305" bIns="46153" numCol="1" anchor="b" anchorCtr="0" compatLnSpc="1">
            <a:prstTxWarp prst="textNoShape">
              <a:avLst/>
            </a:prstTxWarp>
          </a:bodyPr>
          <a:lstStyle>
            <a:lvl1pPr eaLnBrk="0" hangingPunct="0">
              <a:defRPr sz="1200">
                <a:solidFill>
                  <a:schemeClr val="folHlink"/>
                </a:solidFill>
                <a:latin typeface="Arial" charset="0"/>
                <a:ea typeface="ヒラギノ角ゴ Pro W3" pitchFamily="-112"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5267739" y="8715375"/>
            <a:ext cx="1590261" cy="464505"/>
          </a:xfrm>
          <a:prstGeom prst="rect">
            <a:avLst/>
          </a:prstGeom>
          <a:noFill/>
          <a:ln w="9525">
            <a:noFill/>
            <a:miter lim="800000"/>
            <a:headEnd/>
            <a:tailEnd/>
          </a:ln>
          <a:effectLst/>
        </p:spPr>
        <p:txBody>
          <a:bodyPr vert="horz" wrap="square" lIns="92305" tIns="46153" rIns="92305" bIns="46153" numCol="1" anchor="b" anchorCtr="0" compatLnSpc="1">
            <a:prstTxWarp prst="textNoShape">
              <a:avLst/>
            </a:prstTxWarp>
          </a:bodyPr>
          <a:lstStyle>
            <a:lvl1pPr algn="r" eaLnBrk="0" hangingPunct="0">
              <a:defRPr sz="1200">
                <a:solidFill>
                  <a:schemeClr val="folHlink"/>
                </a:solidFill>
                <a:latin typeface="Arial" charset="0"/>
                <a:ea typeface="ヒラギノ角ゴ Pro W3" pitchFamily="-112" charset="-128"/>
                <a:cs typeface="+mn-cs"/>
              </a:defRPr>
            </a:lvl1pPr>
          </a:lstStyle>
          <a:p>
            <a:pPr>
              <a:defRPr/>
            </a:pPr>
            <a:fld id="{80EF5490-1BFC-4B62-BA30-F2328C1B1D1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folHlink"/>
        </a:solidFill>
        <a:latin typeface="Arial"/>
        <a:ea typeface="ＭＳ Ｐゴシック" pitchFamily="125" charset="-128"/>
        <a:cs typeface="ＭＳ Ｐゴシック" pitchFamily="125" charset="-128"/>
      </a:defRPr>
    </a:lvl1pPr>
    <a:lvl2pPr marL="400050" indent="-171450" algn="l" rtl="0" eaLnBrk="0" fontAlgn="base" hangingPunct="0">
      <a:spcBef>
        <a:spcPct val="30000"/>
      </a:spcBef>
      <a:spcAft>
        <a:spcPct val="0"/>
      </a:spcAft>
      <a:buChar char="•"/>
      <a:defRPr sz="1100" kern="1200">
        <a:solidFill>
          <a:schemeClr val="folHlink"/>
        </a:solidFill>
        <a:latin typeface="Arial"/>
        <a:ea typeface="ＭＳ Ｐゴシック" pitchFamily="125" charset="-128"/>
        <a:cs typeface="ＭＳ Ｐゴシック"/>
      </a:defRPr>
    </a:lvl2pPr>
    <a:lvl3pPr marL="742950" indent="-171450" algn="l" rtl="0" eaLnBrk="0" fontAlgn="base" hangingPunct="0">
      <a:spcBef>
        <a:spcPct val="30000"/>
      </a:spcBef>
      <a:spcAft>
        <a:spcPct val="0"/>
      </a:spcAft>
      <a:buChar char="•"/>
      <a:defRPr sz="1100" kern="1200">
        <a:solidFill>
          <a:schemeClr val="folHlink"/>
        </a:solidFill>
        <a:latin typeface="Arial"/>
        <a:ea typeface="ヒラギノ角ゴ Pro W3" pitchFamily="-112" charset="-128"/>
        <a:cs typeface="ヒラギノ角ゴ Pro W3" pitchFamily="50" charset="-128"/>
      </a:defRPr>
    </a:lvl3pPr>
    <a:lvl4pPr marL="1085850" indent="-171450" algn="l" rtl="0" eaLnBrk="0" fontAlgn="base" hangingPunct="0">
      <a:spcBef>
        <a:spcPct val="30000"/>
      </a:spcBef>
      <a:spcAft>
        <a:spcPct val="0"/>
      </a:spcAft>
      <a:buChar char="•"/>
      <a:defRPr sz="1100" kern="1200">
        <a:solidFill>
          <a:schemeClr val="folHlink"/>
        </a:solidFill>
        <a:latin typeface="Arial"/>
        <a:ea typeface="ヒラギノ角ゴ Pro W3" pitchFamily="-112" charset="-128"/>
        <a:cs typeface="ヒラギノ角ゴ Pro W3" pitchFamily="50" charset="-128"/>
      </a:defRPr>
    </a:lvl4pPr>
    <a:lvl5pPr marL="1428750" indent="-171450" algn="l" rtl="0" eaLnBrk="0" fontAlgn="base" hangingPunct="0">
      <a:spcBef>
        <a:spcPct val="30000"/>
      </a:spcBef>
      <a:spcAft>
        <a:spcPct val="0"/>
      </a:spcAft>
      <a:buChar char="•"/>
      <a:defRPr sz="1100" kern="1200">
        <a:solidFill>
          <a:schemeClr val="folHlink"/>
        </a:solidFill>
        <a:latin typeface="Arial"/>
        <a:ea typeface="ヒラギノ角ゴ Pro W3" pitchFamily="-112" charset="-128"/>
        <a:cs typeface="ヒラギノ角ゴ Pro W3" pitchFamily="50"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5BA03B4-0CC8-4835-B582-7339BE70A1CF}" type="slidenum">
              <a:rPr lang="en-US" smtClean="0"/>
              <a:pPr>
                <a:defRPr/>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221EB7-170A-47DB-8AD6-4F2353253EC6}" type="slidenum">
              <a:rPr lang="en-US"/>
              <a:pPr/>
              <a:t>12</a:t>
            </a:fld>
            <a:endParaRPr lang="en-US"/>
          </a:p>
        </p:txBody>
      </p:sp>
      <p:sp>
        <p:nvSpPr>
          <p:cNvPr id="146434" name="Rectangle 2"/>
          <p:cNvSpPr>
            <a:spLocks noGrp="1" noRot="1" noChangeAspect="1" noChangeArrowheads="1" noTextEdit="1"/>
          </p:cNvSpPr>
          <p:nvPr>
            <p:ph type="sldImg"/>
          </p:nvPr>
        </p:nvSpPr>
        <p:spPr>
          <a:xfrm>
            <a:off x="1109663" y="698500"/>
            <a:ext cx="4648200" cy="3486150"/>
          </a:xfrm>
          <a:ln/>
        </p:spPr>
      </p:sp>
      <p:sp>
        <p:nvSpPr>
          <p:cNvPr id="146435" name="Rectangle 3"/>
          <p:cNvSpPr>
            <a:spLocks noGrp="1" noChangeArrowheads="1"/>
          </p:cNvSpPr>
          <p:nvPr>
            <p:ph type="body" idx="1"/>
          </p:nvPr>
        </p:nvSpPr>
        <p:spPr>
          <a:xfrm>
            <a:off x="917709" y="4416741"/>
            <a:ext cx="5022586" cy="4180527"/>
          </a:xfrm>
        </p:spPr>
        <p:txBody>
          <a:bodyPr/>
          <a:lstStyle/>
          <a:p>
            <a:pPr>
              <a:lnSpc>
                <a:spcPct val="90000"/>
              </a:lnSpc>
            </a:pP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5BA03B4-0CC8-4835-B582-7339BE70A1CF}"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5BA03B4-0CC8-4835-B582-7339BE70A1C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5BA03B4-0CC8-4835-B582-7339BE70A1C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5BA03B4-0CC8-4835-B582-7339BE70A1C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5BA03B4-0CC8-4835-B582-7339BE70A1CF}"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5BA03B4-0CC8-4835-B582-7339BE70A1CF}"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5BA03B4-0CC8-4835-B582-7339BE70A1CF}"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5BA03B4-0CC8-4835-B582-7339BE70A1CF}"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p:cNvPicPr>
            <a:picLocks noChangeAspect="1" noChangeArrowheads="1"/>
          </p:cNvPicPr>
          <p:nvPr/>
        </p:nvPicPr>
        <p:blipFill>
          <a:blip r:embed="rId2"/>
          <a:srcRect/>
          <a:stretch>
            <a:fillRect/>
          </a:stretch>
        </p:blipFill>
        <p:spPr bwMode="auto">
          <a:xfrm>
            <a:off x="136525" y="528638"/>
            <a:ext cx="1905000" cy="1066800"/>
          </a:xfrm>
          <a:prstGeom prst="rect">
            <a:avLst/>
          </a:prstGeom>
          <a:noFill/>
          <a:ln w="9525">
            <a:noFill/>
            <a:miter lim="800000"/>
            <a:headEnd/>
            <a:tailEnd/>
          </a:ln>
        </p:spPr>
      </p:pic>
      <p:pic>
        <p:nvPicPr>
          <p:cNvPr id="5" name="Picture 10"/>
          <p:cNvPicPr>
            <a:picLocks noChangeAspect="1" noChangeArrowheads="1"/>
          </p:cNvPicPr>
          <p:nvPr/>
        </p:nvPicPr>
        <p:blipFill>
          <a:blip r:embed="rId3"/>
          <a:srcRect/>
          <a:stretch>
            <a:fillRect/>
          </a:stretch>
        </p:blipFill>
        <p:spPr bwMode="auto">
          <a:xfrm>
            <a:off x="984250" y="6087392"/>
            <a:ext cx="2468563" cy="411163"/>
          </a:xfrm>
          <a:prstGeom prst="rect">
            <a:avLst/>
          </a:prstGeom>
          <a:noFill/>
          <a:ln w="9525">
            <a:noFill/>
            <a:miter lim="800000"/>
            <a:headEnd/>
            <a:tailEnd/>
          </a:ln>
        </p:spPr>
      </p:pic>
      <p:sp>
        <p:nvSpPr>
          <p:cNvPr id="6" name="TextBox 5"/>
          <p:cNvSpPr txBox="1"/>
          <p:nvPr userDrawn="1"/>
        </p:nvSpPr>
        <p:spPr>
          <a:xfrm>
            <a:off x="6356196" y="6146326"/>
            <a:ext cx="2225830" cy="307777"/>
          </a:xfrm>
          <a:prstGeom prst="rect">
            <a:avLst/>
          </a:prstGeom>
          <a:noFill/>
        </p:spPr>
        <p:txBody>
          <a:bodyPr wrap="square">
            <a:spAutoFit/>
          </a:bodyPr>
          <a:lstStyle/>
          <a:p>
            <a:pPr algn="r">
              <a:defRPr/>
            </a:pPr>
            <a:r>
              <a:rPr lang="en-US" sz="1400" b="1" i="1" dirty="0" smtClean="0"/>
              <a:t>Geospatial Systems</a:t>
            </a:r>
            <a:endParaRPr lang="en-US" sz="1400" b="1" i="1" dirty="0"/>
          </a:p>
        </p:txBody>
      </p:sp>
      <p:sp>
        <p:nvSpPr>
          <p:cNvPr id="12290" name="Rectangle 2"/>
          <p:cNvSpPr>
            <a:spLocks noGrp="1" noChangeArrowheads="1"/>
          </p:cNvSpPr>
          <p:nvPr>
            <p:ph type="ctrTitle"/>
          </p:nvPr>
        </p:nvSpPr>
        <p:spPr>
          <a:xfrm>
            <a:off x="912813" y="3656013"/>
            <a:ext cx="7772400" cy="1143000"/>
          </a:xfrm>
        </p:spPr>
        <p:txBody>
          <a:bodyPr anchor="t"/>
          <a:lstStyle>
            <a:lvl1pPr>
              <a:defRPr sz="4000"/>
            </a:lvl1pPr>
          </a:lstStyle>
          <a:p>
            <a:r>
              <a:rPr lang="en-US" smtClean="0"/>
              <a:t>Click to edit Master title style</a:t>
            </a:r>
            <a:endParaRPr lang="en-US"/>
          </a:p>
        </p:txBody>
      </p:sp>
      <p:sp>
        <p:nvSpPr>
          <p:cNvPr id="12291" name="Rectangle 3"/>
          <p:cNvSpPr>
            <a:spLocks noGrp="1" noChangeArrowheads="1"/>
          </p:cNvSpPr>
          <p:nvPr>
            <p:ph type="subTitle" idx="1"/>
          </p:nvPr>
        </p:nvSpPr>
        <p:spPr>
          <a:xfrm>
            <a:off x="912813" y="3011488"/>
            <a:ext cx="7772400" cy="549275"/>
          </a:xfrm>
        </p:spPr>
        <p:txBody>
          <a:bodyPr anchor="b">
            <a:spAutoFit/>
          </a:bodyPr>
          <a:lstStyle>
            <a:lvl1pPr marL="0" indent="0" algn="r">
              <a:buFont typeface="Humnst777 Lt BT" pitchFamily="125" charset="0"/>
              <a:buNone/>
              <a:defRPr sz="3000">
                <a:solidFill>
                  <a:schemeClr val="hlink"/>
                </a:solidFill>
                <a:latin typeface="Arial"/>
              </a:defRPr>
            </a:lvl1pPr>
          </a:lstStyle>
          <a:p>
            <a:r>
              <a:rPr lang="en-US" smtClean="0"/>
              <a:t>Click to edit Master subtitle style</a:t>
            </a:r>
            <a:endParaRPr lang="en-US" dirty="0"/>
          </a:p>
        </p:txBody>
      </p:sp>
      <p:sp>
        <p:nvSpPr>
          <p:cNvPr id="7" name="Text Box 69"/>
          <p:cNvSpPr txBox="1">
            <a:spLocks noChangeArrowheads="1"/>
          </p:cNvSpPr>
          <p:nvPr userDrawn="1"/>
        </p:nvSpPr>
        <p:spPr bwMode="auto">
          <a:xfrm>
            <a:off x="355599" y="4883838"/>
            <a:ext cx="5602141" cy="1154162"/>
          </a:xfrm>
          <a:prstGeom prst="rect">
            <a:avLst/>
          </a:prstGeom>
          <a:noFill/>
          <a:ln w="9525">
            <a:noFill/>
            <a:miter lim="800000"/>
            <a:headEnd/>
            <a:tailEnd/>
          </a:ln>
          <a:effectLst/>
        </p:spPr>
        <p:txBody>
          <a:bodyPr wrap="square">
            <a:spAutoFit/>
          </a:bodyPr>
          <a:lstStyle/>
          <a:p>
            <a:pPr algn="just">
              <a:spcBef>
                <a:spcPct val="50000"/>
              </a:spcBef>
            </a:pPr>
            <a:r>
              <a:rPr lang="en-US" sz="800" dirty="0" smtClean="0">
                <a:latin typeface="Arial" charset="0"/>
              </a:rPr>
              <a:t>This information is not subject to the controls of the International Traffic in Arms Regulations (ITAR) or the Export Administration Regulations (EAR).  However, this information may be restricted from transfer to various embargoed countries under U.S. laws and regulations. </a:t>
            </a:r>
          </a:p>
          <a:p>
            <a:pPr algn="just" eaLnBrk="0" hangingPunct="0">
              <a:spcBef>
                <a:spcPct val="50000"/>
              </a:spcBef>
              <a:defRPr/>
            </a:pPr>
            <a:r>
              <a:rPr lang="en-US" sz="800" dirty="0" smtClean="0">
                <a:latin typeface="Arial" charset="0"/>
              </a:rPr>
              <a:t>This </a:t>
            </a:r>
            <a:r>
              <a:rPr lang="en-US" sz="800" dirty="0">
                <a:latin typeface="Arial" charset="0"/>
              </a:rPr>
              <a:t>document contains information proprietary and confidential to the Night Vision Division of ITT, (“ITT”), or a third party whom ITT may have a legal obligation to protect such information from unauthorized disclosure, use, or duplication. Any disclosure, use, or duplication of this document or of any of the information contained herein for other than the specific purpose for which it was disclosed is expressly prohibited, except as ITT has otherwise agreed in writing. All copies of this document are the sole property of ITT and will be returned promptly upon request.</a:t>
            </a:r>
            <a:r>
              <a:rPr lang="en-US" sz="900" dirty="0">
                <a:latin typeface="Arial" charset="0"/>
              </a:rPr>
              <a:t>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8788" y="1736725"/>
            <a:ext cx="4037012" cy="43418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36725"/>
            <a:ext cx="4037013" cy="43418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5" name="Title 1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a:t>ITT Proprietary</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698EC25-41B9-4E4C-9E9F-57ABE7D51F5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gray">
          <a:xfrm>
            <a:off x="458788" y="136525"/>
            <a:ext cx="8226425" cy="96043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gray">
          <a:xfrm>
            <a:off x="458788" y="1736725"/>
            <a:ext cx="8226425" cy="43418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1" name="Line 7"/>
          <p:cNvSpPr>
            <a:spLocks noChangeShapeType="1"/>
          </p:cNvSpPr>
          <p:nvPr/>
        </p:nvSpPr>
        <p:spPr bwMode="gray">
          <a:xfrm>
            <a:off x="0" y="6122988"/>
            <a:ext cx="9144000" cy="0"/>
          </a:xfrm>
          <a:prstGeom prst="line">
            <a:avLst/>
          </a:prstGeom>
          <a:noFill/>
          <a:ln w="9525">
            <a:solidFill>
              <a:schemeClr val="accent2"/>
            </a:solidFill>
            <a:round/>
            <a:headEnd/>
            <a:tailEnd/>
          </a:ln>
          <a:effectLst/>
        </p:spPr>
        <p:txBody>
          <a:bodyPr wrap="none" anchor="ctr"/>
          <a:lstStyle/>
          <a:p>
            <a:pPr eaLnBrk="0" hangingPunct="0">
              <a:defRPr/>
            </a:pPr>
            <a:endParaRPr lang="en-US" dirty="0">
              <a:latin typeface="Arial"/>
              <a:ea typeface="+mn-ea"/>
              <a:cs typeface="+mn-cs"/>
            </a:endParaRPr>
          </a:p>
        </p:txBody>
      </p:sp>
      <p:pic>
        <p:nvPicPr>
          <p:cNvPr id="3079" name="Picture 8"/>
          <p:cNvPicPr>
            <a:picLocks noChangeAspect="1" noChangeArrowheads="1"/>
          </p:cNvPicPr>
          <p:nvPr/>
        </p:nvPicPr>
        <p:blipFill>
          <a:blip r:embed="rId7"/>
          <a:srcRect/>
          <a:stretch>
            <a:fillRect/>
          </a:stretch>
        </p:blipFill>
        <p:spPr bwMode="auto">
          <a:xfrm>
            <a:off x="323850" y="6191250"/>
            <a:ext cx="935038" cy="481013"/>
          </a:xfrm>
          <a:prstGeom prst="rect">
            <a:avLst/>
          </a:prstGeom>
          <a:noFill/>
          <a:ln w="9525">
            <a:noFill/>
            <a:miter lim="800000"/>
            <a:headEnd/>
            <a:tailEnd/>
          </a:ln>
        </p:spPr>
      </p:pic>
      <p:sp>
        <p:nvSpPr>
          <p:cNvPr id="9" name="TextBox 8"/>
          <p:cNvSpPr txBox="1"/>
          <p:nvPr/>
        </p:nvSpPr>
        <p:spPr>
          <a:xfrm>
            <a:off x="6646127" y="6410325"/>
            <a:ext cx="2105761" cy="307777"/>
          </a:xfrm>
          <a:prstGeom prst="rect">
            <a:avLst/>
          </a:prstGeom>
          <a:noFill/>
        </p:spPr>
        <p:txBody>
          <a:bodyPr wrap="square" lIns="45720" rIns="45720">
            <a:spAutoFit/>
          </a:bodyPr>
          <a:lstStyle/>
          <a:p>
            <a:pPr algn="r">
              <a:defRPr/>
            </a:pPr>
            <a:r>
              <a:rPr lang="en-US" sz="1400" b="1" i="1" dirty="0" smtClean="0"/>
              <a:t>Geospatial Systems</a:t>
            </a:r>
            <a:endParaRPr lang="en-US" sz="1400" b="1" i="1" dirty="0"/>
          </a:p>
        </p:txBody>
      </p:sp>
      <p:sp>
        <p:nvSpPr>
          <p:cNvPr id="10" name="TextBox 9"/>
          <p:cNvSpPr txBox="1"/>
          <p:nvPr userDrawn="1"/>
        </p:nvSpPr>
        <p:spPr>
          <a:xfrm>
            <a:off x="2623558" y="6409346"/>
            <a:ext cx="3597779" cy="223990"/>
          </a:xfrm>
          <a:prstGeom prst="rect">
            <a:avLst/>
          </a:prstGeom>
          <a:noFill/>
        </p:spPr>
        <p:txBody>
          <a:bodyPr wrap="square" rtlCol="0">
            <a:spAutoFit/>
          </a:bodyPr>
          <a:lstStyle/>
          <a:p>
            <a:pPr algn="ctr"/>
            <a:r>
              <a:rPr lang="en-US" sz="800" dirty="0" smtClean="0"/>
              <a:t>Non-Export Controlled</a:t>
            </a:r>
            <a:r>
              <a:rPr lang="en-US" sz="800" baseline="0" dirty="0" smtClean="0"/>
              <a:t>  |  ITT Proprietary  |  10/7/2008   |  </a:t>
            </a:r>
            <a:fld id="{B5A32B5F-8924-4C6A-8003-48BC87958261}" type="slidenum">
              <a:rPr lang="en-US" sz="800" baseline="0" smtClean="0"/>
              <a:pPr algn="ctr"/>
              <a:t>‹#›</a:t>
            </a:fld>
            <a:endParaRPr lang="en-US" sz="800"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Lst>
  <p:hf sldNum="0" hdr="0" ftr="0" dt="0"/>
  <p:txStyles>
    <p:titleStyle>
      <a:lvl1pPr algn="l" rtl="0" eaLnBrk="1" fontAlgn="base" hangingPunct="1">
        <a:lnSpc>
          <a:spcPct val="90000"/>
        </a:lnSpc>
        <a:spcBef>
          <a:spcPct val="0"/>
        </a:spcBef>
        <a:spcAft>
          <a:spcPct val="0"/>
        </a:spcAft>
        <a:defRPr sz="3400">
          <a:solidFill>
            <a:schemeClr val="tx1"/>
          </a:solidFill>
          <a:latin typeface="Arial"/>
          <a:ea typeface="ＭＳ Ｐゴシック" pitchFamily="125" charset="-128"/>
          <a:cs typeface="ＭＳ Ｐゴシック" pitchFamily="125" charset="-128"/>
        </a:defRPr>
      </a:lvl1pPr>
      <a:lvl2pPr algn="l" rtl="0" eaLnBrk="1" fontAlgn="base" hangingPunct="1">
        <a:lnSpc>
          <a:spcPct val="90000"/>
        </a:lnSpc>
        <a:spcBef>
          <a:spcPct val="0"/>
        </a:spcBef>
        <a:spcAft>
          <a:spcPct val="0"/>
        </a:spcAft>
        <a:defRPr sz="3400">
          <a:solidFill>
            <a:schemeClr val="tx1"/>
          </a:solidFill>
          <a:latin typeface="Arial" pitchFamily="125" charset="-52"/>
          <a:ea typeface="ＭＳ Ｐゴシック" pitchFamily="125" charset="-128"/>
          <a:cs typeface="ＭＳ Ｐゴシック" pitchFamily="125" charset="-128"/>
        </a:defRPr>
      </a:lvl2pPr>
      <a:lvl3pPr algn="l" rtl="0" eaLnBrk="1" fontAlgn="base" hangingPunct="1">
        <a:lnSpc>
          <a:spcPct val="90000"/>
        </a:lnSpc>
        <a:spcBef>
          <a:spcPct val="0"/>
        </a:spcBef>
        <a:spcAft>
          <a:spcPct val="0"/>
        </a:spcAft>
        <a:defRPr sz="3400">
          <a:solidFill>
            <a:schemeClr val="tx1"/>
          </a:solidFill>
          <a:latin typeface="Arial" pitchFamily="125" charset="-52"/>
          <a:ea typeface="ＭＳ Ｐゴシック" pitchFamily="125" charset="-128"/>
          <a:cs typeface="ＭＳ Ｐゴシック" pitchFamily="125" charset="-128"/>
        </a:defRPr>
      </a:lvl3pPr>
      <a:lvl4pPr algn="l" rtl="0" eaLnBrk="1" fontAlgn="base" hangingPunct="1">
        <a:lnSpc>
          <a:spcPct val="90000"/>
        </a:lnSpc>
        <a:spcBef>
          <a:spcPct val="0"/>
        </a:spcBef>
        <a:spcAft>
          <a:spcPct val="0"/>
        </a:spcAft>
        <a:defRPr sz="3400">
          <a:solidFill>
            <a:schemeClr val="tx1"/>
          </a:solidFill>
          <a:latin typeface="Arial" pitchFamily="125" charset="-52"/>
          <a:ea typeface="ＭＳ Ｐゴシック" pitchFamily="125" charset="-128"/>
          <a:cs typeface="ＭＳ Ｐゴシック" pitchFamily="125" charset="-128"/>
        </a:defRPr>
      </a:lvl4pPr>
      <a:lvl5pPr algn="l" rtl="0" eaLnBrk="1" fontAlgn="base" hangingPunct="1">
        <a:lnSpc>
          <a:spcPct val="90000"/>
        </a:lnSpc>
        <a:spcBef>
          <a:spcPct val="0"/>
        </a:spcBef>
        <a:spcAft>
          <a:spcPct val="0"/>
        </a:spcAft>
        <a:defRPr sz="3400">
          <a:solidFill>
            <a:schemeClr val="tx1"/>
          </a:solidFill>
          <a:latin typeface="Arial" pitchFamily="125" charset="-52"/>
          <a:ea typeface="ＭＳ Ｐゴシック" pitchFamily="125" charset="-128"/>
          <a:cs typeface="ＭＳ Ｐゴシック" pitchFamily="125" charset="-128"/>
        </a:defRPr>
      </a:lvl5pPr>
      <a:lvl6pPr marL="457200" algn="l" rtl="0" eaLnBrk="1" fontAlgn="base" hangingPunct="1">
        <a:lnSpc>
          <a:spcPct val="90000"/>
        </a:lnSpc>
        <a:spcBef>
          <a:spcPct val="0"/>
        </a:spcBef>
        <a:spcAft>
          <a:spcPct val="0"/>
        </a:spcAft>
        <a:defRPr sz="3400">
          <a:solidFill>
            <a:schemeClr val="tx1"/>
          </a:solidFill>
          <a:latin typeface="Humnst777 Lt BT" pitchFamily="125" charset="0"/>
        </a:defRPr>
      </a:lvl6pPr>
      <a:lvl7pPr marL="914400" algn="l" rtl="0" eaLnBrk="1" fontAlgn="base" hangingPunct="1">
        <a:lnSpc>
          <a:spcPct val="90000"/>
        </a:lnSpc>
        <a:spcBef>
          <a:spcPct val="0"/>
        </a:spcBef>
        <a:spcAft>
          <a:spcPct val="0"/>
        </a:spcAft>
        <a:defRPr sz="3400">
          <a:solidFill>
            <a:schemeClr val="tx1"/>
          </a:solidFill>
          <a:latin typeface="Humnst777 Lt BT" pitchFamily="125" charset="0"/>
        </a:defRPr>
      </a:lvl7pPr>
      <a:lvl8pPr marL="1371600" algn="l" rtl="0" eaLnBrk="1" fontAlgn="base" hangingPunct="1">
        <a:lnSpc>
          <a:spcPct val="90000"/>
        </a:lnSpc>
        <a:spcBef>
          <a:spcPct val="0"/>
        </a:spcBef>
        <a:spcAft>
          <a:spcPct val="0"/>
        </a:spcAft>
        <a:defRPr sz="3400">
          <a:solidFill>
            <a:schemeClr val="tx1"/>
          </a:solidFill>
          <a:latin typeface="Humnst777 Lt BT" pitchFamily="125" charset="0"/>
        </a:defRPr>
      </a:lvl8pPr>
      <a:lvl9pPr marL="1828800" algn="l" rtl="0" eaLnBrk="1" fontAlgn="base" hangingPunct="1">
        <a:lnSpc>
          <a:spcPct val="90000"/>
        </a:lnSpc>
        <a:spcBef>
          <a:spcPct val="0"/>
        </a:spcBef>
        <a:spcAft>
          <a:spcPct val="0"/>
        </a:spcAft>
        <a:defRPr sz="3400">
          <a:solidFill>
            <a:schemeClr val="tx1"/>
          </a:solidFill>
          <a:latin typeface="Humnst777 Lt BT" pitchFamily="125" charset="0"/>
        </a:defRPr>
      </a:lvl9pPr>
    </p:titleStyle>
    <p:bodyStyle>
      <a:lvl1pPr marL="228600" indent="-228600" algn="l" rtl="0" eaLnBrk="1" fontAlgn="base" hangingPunct="1">
        <a:spcBef>
          <a:spcPct val="50000"/>
        </a:spcBef>
        <a:spcAft>
          <a:spcPct val="0"/>
        </a:spcAft>
        <a:buFont typeface="Humnst777 Lt BT"/>
        <a:buChar char="•"/>
        <a:defRPr sz="2200">
          <a:solidFill>
            <a:schemeClr val="folHlink"/>
          </a:solidFill>
          <a:latin typeface="Arial"/>
          <a:ea typeface="ＭＳ Ｐゴシック" pitchFamily="125" charset="-128"/>
          <a:cs typeface="ＭＳ Ｐゴシック" pitchFamily="125" charset="-128"/>
        </a:defRPr>
      </a:lvl1pPr>
      <a:lvl2pPr marL="571500" indent="-228600" algn="l" rtl="0" eaLnBrk="1" fontAlgn="base" hangingPunct="1">
        <a:spcBef>
          <a:spcPct val="20000"/>
        </a:spcBef>
        <a:spcAft>
          <a:spcPct val="0"/>
        </a:spcAft>
        <a:buFont typeface="Humnst777 Lt BT"/>
        <a:buChar char="•"/>
        <a:defRPr sz="2000">
          <a:solidFill>
            <a:schemeClr val="folHlink"/>
          </a:solidFill>
          <a:latin typeface="Arial"/>
          <a:ea typeface="ＭＳ Ｐゴシック" pitchFamily="125" charset="-128"/>
          <a:cs typeface="ＭＳ Ｐゴシック"/>
        </a:defRPr>
      </a:lvl2pPr>
      <a:lvl3pPr marL="914400" indent="-228600" algn="l" rtl="0" eaLnBrk="1" fontAlgn="base" hangingPunct="1">
        <a:spcBef>
          <a:spcPct val="20000"/>
        </a:spcBef>
        <a:spcAft>
          <a:spcPct val="0"/>
        </a:spcAft>
        <a:buFont typeface="Humnst777 Lt BT"/>
        <a:buChar char="•"/>
        <a:defRPr>
          <a:solidFill>
            <a:schemeClr val="folHlink"/>
          </a:solidFill>
          <a:latin typeface="Arial"/>
          <a:ea typeface="ヒラギノ角ゴ Pro W3" pitchFamily="-112" charset="-128"/>
          <a:cs typeface="ヒラギノ角ゴ Pro W3" pitchFamily="50" charset="-128"/>
        </a:defRPr>
      </a:lvl3pPr>
      <a:lvl4pPr marL="1257300" indent="-228600" algn="l" rtl="0" eaLnBrk="1" fontAlgn="base" hangingPunct="1">
        <a:spcBef>
          <a:spcPct val="20000"/>
        </a:spcBef>
        <a:spcAft>
          <a:spcPct val="0"/>
        </a:spcAft>
        <a:buFont typeface="Humnst777 Lt BT"/>
        <a:buChar char="•"/>
        <a:defRPr sz="1600">
          <a:solidFill>
            <a:schemeClr val="folHlink"/>
          </a:solidFill>
          <a:latin typeface="Arial"/>
          <a:ea typeface="ヒラギノ角ゴ Pro W3" pitchFamily="-112" charset="-128"/>
          <a:cs typeface="ヒラギノ角ゴ Pro W3" pitchFamily="50" charset="-128"/>
        </a:defRPr>
      </a:lvl4pPr>
      <a:lvl5pPr marL="1600200" indent="-228600" algn="l" rtl="0" eaLnBrk="1" fontAlgn="base" hangingPunct="1">
        <a:spcBef>
          <a:spcPct val="20000"/>
        </a:spcBef>
        <a:spcAft>
          <a:spcPct val="0"/>
        </a:spcAft>
        <a:buFont typeface="Humnst777 Lt BT"/>
        <a:buChar char="•"/>
        <a:defRPr sz="1600">
          <a:solidFill>
            <a:schemeClr val="folHlink"/>
          </a:solidFill>
          <a:latin typeface="Arial"/>
          <a:ea typeface="ヒラギノ角ゴ Pro W3" pitchFamily="-112" charset="-128"/>
          <a:cs typeface="ヒラギノ角ゴ Pro W3" pitchFamily="50" charset="-128"/>
        </a:defRPr>
      </a:lvl5pPr>
      <a:lvl6pPr marL="2057400" indent="-228600" algn="l" rtl="0" eaLnBrk="1" fontAlgn="base" hangingPunct="1">
        <a:spcBef>
          <a:spcPct val="20000"/>
        </a:spcBef>
        <a:spcAft>
          <a:spcPct val="0"/>
        </a:spcAft>
        <a:buFont typeface="Humnst777 Lt BT" pitchFamily="125" charset="0"/>
        <a:buChar char="•"/>
        <a:defRPr sz="1600">
          <a:solidFill>
            <a:schemeClr val="folHlink"/>
          </a:solidFill>
          <a:latin typeface="+mn-lt"/>
          <a:ea typeface="ＭＳ Ｐゴシック" pitchFamily="125" charset="-128"/>
        </a:defRPr>
      </a:lvl6pPr>
      <a:lvl7pPr marL="2514600" indent="-228600" algn="l" rtl="0" eaLnBrk="1" fontAlgn="base" hangingPunct="1">
        <a:spcBef>
          <a:spcPct val="20000"/>
        </a:spcBef>
        <a:spcAft>
          <a:spcPct val="0"/>
        </a:spcAft>
        <a:buFont typeface="Humnst777 Lt BT" pitchFamily="125" charset="0"/>
        <a:buChar char="•"/>
        <a:defRPr sz="1600">
          <a:solidFill>
            <a:schemeClr val="folHlink"/>
          </a:solidFill>
          <a:latin typeface="+mn-lt"/>
          <a:ea typeface="ＭＳ Ｐゴシック" pitchFamily="125" charset="-128"/>
        </a:defRPr>
      </a:lvl7pPr>
      <a:lvl8pPr marL="2971800" indent="-228600" algn="l" rtl="0" eaLnBrk="1" fontAlgn="base" hangingPunct="1">
        <a:spcBef>
          <a:spcPct val="20000"/>
        </a:spcBef>
        <a:spcAft>
          <a:spcPct val="0"/>
        </a:spcAft>
        <a:buFont typeface="Humnst777 Lt BT" pitchFamily="125" charset="0"/>
        <a:buChar char="•"/>
        <a:defRPr sz="1600">
          <a:solidFill>
            <a:schemeClr val="folHlink"/>
          </a:solidFill>
          <a:latin typeface="+mn-lt"/>
          <a:ea typeface="ＭＳ Ｐゴシック" pitchFamily="125" charset="-128"/>
        </a:defRPr>
      </a:lvl8pPr>
      <a:lvl9pPr marL="3429000" indent="-228600" algn="l" rtl="0" eaLnBrk="1" fontAlgn="base" hangingPunct="1">
        <a:spcBef>
          <a:spcPct val="20000"/>
        </a:spcBef>
        <a:spcAft>
          <a:spcPct val="0"/>
        </a:spcAft>
        <a:buFont typeface="Humnst777 Lt BT" pitchFamily="125" charset="0"/>
        <a:buChar char="•"/>
        <a:defRPr sz="1600">
          <a:solidFill>
            <a:schemeClr val="folHlink"/>
          </a:solidFill>
          <a:latin typeface="+mn-lt"/>
          <a:ea typeface="ＭＳ Ｐゴシック" pitchFamily="12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 Id="rId9"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ctrTitle"/>
          </p:nvPr>
        </p:nvSpPr>
        <p:spPr>
          <a:xfrm>
            <a:off x="912813" y="3523661"/>
            <a:ext cx="7772400" cy="1143000"/>
          </a:xfrm>
        </p:spPr>
        <p:txBody>
          <a:bodyPr/>
          <a:lstStyle/>
          <a:p>
            <a:pPr eaLnBrk="1" hangingPunct="1"/>
            <a:r>
              <a:rPr lang="en-US" dirty="0" smtClean="0">
                <a:latin typeface="Arial" pitchFamily="34" charset="0"/>
                <a:ea typeface="ＭＳ Ｐゴシック"/>
                <a:cs typeface="ＭＳ Ｐゴシック"/>
              </a:rPr>
              <a:t>Corporate Responsibility</a:t>
            </a:r>
            <a:br>
              <a:rPr lang="en-US" dirty="0" smtClean="0">
                <a:latin typeface="Arial" pitchFamily="34" charset="0"/>
                <a:ea typeface="ＭＳ Ｐゴシック"/>
                <a:cs typeface="ＭＳ Ｐゴシック"/>
              </a:rPr>
            </a:br>
            <a:r>
              <a:rPr lang="en-US" dirty="0" smtClean="0">
                <a:latin typeface="Arial" pitchFamily="34" charset="0"/>
                <a:ea typeface="ＭＳ Ｐゴシック"/>
                <a:cs typeface="ＭＳ Ｐゴシック"/>
              </a:rPr>
              <a:t>Communication Cascade</a:t>
            </a:r>
          </a:p>
        </p:txBody>
      </p:sp>
      <p:sp>
        <p:nvSpPr>
          <p:cNvPr id="8195" name="Rectangle 5"/>
          <p:cNvSpPr>
            <a:spLocks noGrp="1" noChangeArrowheads="1"/>
          </p:cNvSpPr>
          <p:nvPr>
            <p:ph type="subTitle" idx="1"/>
          </p:nvPr>
        </p:nvSpPr>
        <p:spPr>
          <a:xfrm>
            <a:off x="912813" y="3011488"/>
            <a:ext cx="7772400" cy="554037"/>
          </a:xfrm>
        </p:spPr>
        <p:txBody>
          <a:bodyPr/>
          <a:lstStyle/>
          <a:p>
            <a:pPr algn="l" eaLnBrk="1" hangingPunct="1">
              <a:buFont typeface="Humnst777 Lt BT"/>
              <a:buNone/>
            </a:pPr>
            <a:r>
              <a:rPr lang="en-US" dirty="0" smtClean="0">
                <a:latin typeface="Arial" pitchFamily="34" charset="0"/>
                <a:ea typeface="ＭＳ Ｐゴシック"/>
                <a:cs typeface="ＭＳ Ｐゴシック"/>
              </a:rPr>
              <a:t>November 2010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itchFamily="34" charset="0"/>
                <a:cs typeface="Arial" pitchFamily="34" charset="0"/>
              </a:rPr>
              <a:t>Compliance Training</a:t>
            </a:r>
            <a:endParaRPr lang="en-US" dirty="0">
              <a:latin typeface="Arial" pitchFamily="34" charset="0"/>
              <a:cs typeface="Arial" pitchFamily="34" charset="0"/>
            </a:endParaRPr>
          </a:p>
        </p:txBody>
      </p:sp>
      <p:sp>
        <p:nvSpPr>
          <p:cNvPr id="3" name="Content Placeholder 2"/>
          <p:cNvSpPr>
            <a:spLocks noGrp="1"/>
          </p:cNvSpPr>
          <p:nvPr>
            <p:ph idx="1"/>
          </p:nvPr>
        </p:nvSpPr>
        <p:spPr>
          <a:xfrm>
            <a:off x="457200" y="1949116"/>
            <a:ext cx="8305800" cy="4150895"/>
          </a:xfrm>
        </p:spPr>
        <p:txBody>
          <a:bodyPr/>
          <a:lstStyle/>
          <a:p>
            <a:r>
              <a:rPr lang="en-US" sz="2400" dirty="0" smtClean="0">
                <a:solidFill>
                  <a:schemeClr val="accent4"/>
                </a:solidFill>
              </a:rPr>
              <a:t>If you are having a problem accessing TEMS, please contact Matt Price (585-269-7082) for assistance.</a:t>
            </a:r>
          </a:p>
          <a:p>
            <a:r>
              <a:rPr lang="en-US" sz="2400" dirty="0" smtClean="0">
                <a:solidFill>
                  <a:schemeClr val="accent4"/>
                </a:solidFill>
              </a:rPr>
              <a:t>If you are a non-wired employee (and do not have TEMS) or have questions related to training course selection, please contact Lynn Sperger (540-561-0325). </a:t>
            </a:r>
            <a:endParaRPr lang="en-US" sz="2400" dirty="0">
              <a:solidFill>
                <a:schemeClr val="accent4"/>
              </a:solidFill>
            </a:endParaRPr>
          </a:p>
        </p:txBody>
      </p:sp>
      <p:pic>
        <p:nvPicPr>
          <p:cNvPr id="6" name="Picture 5" descr="Cascade Process logo.jpg"/>
          <p:cNvPicPr>
            <a:picLocks noChangeAspect="1"/>
          </p:cNvPicPr>
          <p:nvPr/>
        </p:nvPicPr>
        <p:blipFill>
          <a:blip r:embed="rId3" cstate="print">
            <a:clrChange>
              <a:clrFrom>
                <a:srgbClr val="FFFFFF"/>
              </a:clrFrom>
              <a:clrTo>
                <a:srgbClr val="FFFFFF">
                  <a:alpha val="0"/>
                </a:srgbClr>
              </a:clrTo>
            </a:clrChange>
          </a:blip>
          <a:stretch>
            <a:fillRect/>
          </a:stretch>
        </p:blipFill>
        <p:spPr>
          <a:xfrm>
            <a:off x="7607808" y="0"/>
            <a:ext cx="1536192" cy="1143000"/>
          </a:xfrm>
          <a:prstGeom prst="rect">
            <a:avLst/>
          </a:prstGeom>
        </p:spPr>
      </p:pic>
      <p:sp>
        <p:nvSpPr>
          <p:cNvPr id="7" name="Rectangle 6"/>
          <p:cNvSpPr/>
          <p:nvPr/>
        </p:nvSpPr>
        <p:spPr bwMode="auto">
          <a:xfrm>
            <a:off x="0" y="1179096"/>
            <a:ext cx="9143999" cy="48125"/>
          </a:xfrm>
          <a:prstGeom prst="rect">
            <a:avLst/>
          </a:prstGeom>
          <a:gradFill>
            <a:gsLst>
              <a:gs pos="0">
                <a:schemeClr val="accent1"/>
              </a:gs>
              <a:gs pos="50000">
                <a:srgbClr val="000000">
                  <a:alpha val="29000"/>
                </a:srgbClr>
              </a:gs>
              <a:gs pos="100000">
                <a:schemeClr val="bg1"/>
              </a:gs>
            </a:gsLst>
            <a:lin ang="186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umnst777 Lt BT" pitchFamily="125"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0781" y="3656013"/>
            <a:ext cx="7772400" cy="1143000"/>
          </a:xfrm>
        </p:spPr>
        <p:txBody>
          <a:bodyPr/>
          <a:lstStyle/>
          <a:p>
            <a:r>
              <a:rPr lang="en-US" dirty="0" smtClean="0"/>
              <a:t>The CR Connection</a:t>
            </a:r>
            <a:endParaRPr lang="en-US" dirty="0"/>
          </a:p>
        </p:txBody>
      </p:sp>
      <p:sp>
        <p:nvSpPr>
          <p:cNvPr id="4" name="Subtitle 3"/>
          <p:cNvSpPr>
            <a:spLocks noGrp="1"/>
          </p:cNvSpPr>
          <p:nvPr>
            <p:ph type="subTitle" idx="1"/>
          </p:nvPr>
        </p:nvSpPr>
        <p:spPr>
          <a:xfrm>
            <a:off x="912813" y="3011488"/>
            <a:ext cx="4729998" cy="549275"/>
          </a:xfrm>
        </p:spPr>
        <p:txBody>
          <a:bodyPr/>
          <a:lstStyle/>
          <a:p>
            <a:pPr algn="l"/>
            <a:r>
              <a:rPr lang="en-US" dirty="0" smtClean="0"/>
              <a:t>Introducing a new compliance tool:</a:t>
            </a:r>
            <a:endParaRPr lang="en-US" dirty="0"/>
          </a:p>
        </p:txBody>
      </p:sp>
      <p:pic>
        <p:nvPicPr>
          <p:cNvPr id="5" name="Picture 2"/>
          <p:cNvPicPr>
            <a:picLocks noChangeAspect="1" noChangeArrowheads="1"/>
          </p:cNvPicPr>
          <p:nvPr/>
        </p:nvPicPr>
        <p:blipFill>
          <a:blip r:embed="rId2"/>
          <a:srcRect l="28472" t="6481" r="26389" b="15741"/>
          <a:stretch>
            <a:fillRect/>
          </a:stretch>
        </p:blipFill>
        <p:spPr bwMode="auto">
          <a:xfrm>
            <a:off x="6113806" y="950496"/>
            <a:ext cx="2467190" cy="3188369"/>
          </a:xfrm>
          <a:prstGeom prst="rect">
            <a:avLst/>
          </a:prstGeom>
          <a:ln>
            <a:solidFill>
              <a:schemeClr val="accent1"/>
            </a:solidFill>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bwMode="auto">
          <a:xfrm>
            <a:off x="4989082" y="4969043"/>
            <a:ext cx="2867528" cy="637674"/>
          </a:xfrm>
          <a:prstGeom prst="rect">
            <a:avLst/>
          </a:prstGeom>
          <a:gradFill>
            <a:gsLst>
              <a:gs pos="0">
                <a:schemeClr val="accent1"/>
              </a:gs>
              <a:gs pos="50000">
                <a:srgbClr val="000000">
                  <a:alpha val="29000"/>
                </a:srgbClr>
              </a:gs>
              <a:gs pos="100000">
                <a:schemeClr val="bg1">
                  <a:alpha val="0"/>
                </a:schemeClr>
              </a:gs>
            </a:gsLst>
            <a:lin ang="21594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umnst777 Lt BT" pitchFamily="125" charset="0"/>
            </a:endParaRPr>
          </a:p>
        </p:txBody>
      </p:sp>
      <p:sp>
        <p:nvSpPr>
          <p:cNvPr id="145420" name="Rectangle 12"/>
          <p:cNvSpPr>
            <a:spLocks noChangeArrowheads="1"/>
          </p:cNvSpPr>
          <p:nvPr/>
        </p:nvSpPr>
        <p:spPr bwMode="auto">
          <a:xfrm>
            <a:off x="252656" y="2533650"/>
            <a:ext cx="8305800" cy="2724150"/>
          </a:xfrm>
          <a:prstGeom prst="rect">
            <a:avLst/>
          </a:prstGeom>
          <a:noFill/>
          <a:ln w="4763" cap="rnd">
            <a:noFill/>
            <a:round/>
            <a:headEnd/>
            <a:tailEnd/>
          </a:ln>
        </p:spPr>
        <p:txBody>
          <a:bodyPr/>
          <a:lstStyle/>
          <a:p>
            <a:endParaRPr lang="en-US" sz="2000"/>
          </a:p>
        </p:txBody>
      </p:sp>
      <p:sp>
        <p:nvSpPr>
          <p:cNvPr id="145427" name="Rectangle 19"/>
          <p:cNvSpPr>
            <a:spLocks noChangeArrowheads="1"/>
          </p:cNvSpPr>
          <p:nvPr/>
        </p:nvSpPr>
        <p:spPr bwMode="auto">
          <a:xfrm>
            <a:off x="734462" y="2047811"/>
            <a:ext cx="242054" cy="369332"/>
          </a:xfrm>
          <a:prstGeom prst="rect">
            <a:avLst/>
          </a:prstGeom>
          <a:noFill/>
          <a:ln w="9525">
            <a:noFill/>
            <a:miter lim="800000"/>
            <a:headEnd/>
            <a:tailEnd/>
          </a:ln>
        </p:spPr>
        <p:txBody>
          <a:bodyPr wrap="none" lIns="0" tIns="0" rIns="0" bIns="0">
            <a:spAutoFit/>
          </a:bodyPr>
          <a:lstStyle/>
          <a:p>
            <a:r>
              <a:rPr lang="en-US" dirty="0">
                <a:solidFill>
                  <a:srgbClr val="000000"/>
                </a:solidFill>
                <a:latin typeface="Wingdings" pitchFamily="2" charset="2"/>
              </a:rPr>
              <a:t>ü</a:t>
            </a:r>
            <a:endParaRPr lang="en-US" dirty="0">
              <a:latin typeface="Arial" charset="0"/>
            </a:endParaRPr>
          </a:p>
        </p:txBody>
      </p:sp>
      <p:sp>
        <p:nvSpPr>
          <p:cNvPr id="145428" name="Rectangle 20"/>
          <p:cNvSpPr>
            <a:spLocks noChangeArrowheads="1"/>
          </p:cNvSpPr>
          <p:nvPr/>
        </p:nvSpPr>
        <p:spPr bwMode="auto">
          <a:xfrm>
            <a:off x="1096412" y="1992209"/>
            <a:ext cx="2180662" cy="369332"/>
          </a:xfrm>
          <a:prstGeom prst="rect">
            <a:avLst/>
          </a:prstGeom>
          <a:noFill/>
          <a:ln w="9525">
            <a:noFill/>
            <a:miter lim="800000"/>
            <a:headEnd/>
            <a:tailEnd/>
          </a:ln>
        </p:spPr>
        <p:txBody>
          <a:bodyPr wrap="none" lIns="0" tIns="0" rIns="0" bIns="0">
            <a:spAutoFit/>
          </a:bodyPr>
          <a:lstStyle/>
          <a:p>
            <a:r>
              <a:rPr lang="en-US" dirty="0">
                <a:solidFill>
                  <a:srgbClr val="000000"/>
                </a:solidFill>
                <a:latin typeface="Arial" charset="0"/>
              </a:rPr>
              <a:t>Your Supervisor</a:t>
            </a:r>
            <a:endParaRPr lang="en-US" dirty="0">
              <a:latin typeface="Arial" charset="0"/>
            </a:endParaRPr>
          </a:p>
        </p:txBody>
      </p:sp>
      <p:sp>
        <p:nvSpPr>
          <p:cNvPr id="145429" name="Rectangle 21"/>
          <p:cNvSpPr>
            <a:spLocks noChangeArrowheads="1"/>
          </p:cNvSpPr>
          <p:nvPr/>
        </p:nvSpPr>
        <p:spPr bwMode="auto">
          <a:xfrm>
            <a:off x="734462" y="2882011"/>
            <a:ext cx="242054" cy="369332"/>
          </a:xfrm>
          <a:prstGeom prst="rect">
            <a:avLst/>
          </a:prstGeom>
          <a:noFill/>
          <a:ln w="9525">
            <a:noFill/>
            <a:miter lim="800000"/>
            <a:headEnd/>
            <a:tailEnd/>
          </a:ln>
        </p:spPr>
        <p:txBody>
          <a:bodyPr wrap="none" lIns="0" tIns="0" rIns="0" bIns="0">
            <a:spAutoFit/>
          </a:bodyPr>
          <a:lstStyle/>
          <a:p>
            <a:r>
              <a:rPr lang="en-US" dirty="0">
                <a:solidFill>
                  <a:srgbClr val="000000"/>
                </a:solidFill>
                <a:latin typeface="Wingdings" pitchFamily="2" charset="2"/>
              </a:rPr>
              <a:t>ü</a:t>
            </a:r>
            <a:endParaRPr lang="en-US" dirty="0">
              <a:latin typeface="Arial" charset="0"/>
            </a:endParaRPr>
          </a:p>
        </p:txBody>
      </p:sp>
      <p:sp>
        <p:nvSpPr>
          <p:cNvPr id="145430" name="Rectangle 22"/>
          <p:cNvSpPr>
            <a:spLocks noChangeArrowheads="1"/>
          </p:cNvSpPr>
          <p:nvPr/>
        </p:nvSpPr>
        <p:spPr bwMode="auto">
          <a:xfrm>
            <a:off x="1096412" y="2829875"/>
            <a:ext cx="2088713" cy="369332"/>
          </a:xfrm>
          <a:prstGeom prst="rect">
            <a:avLst/>
          </a:prstGeom>
          <a:noFill/>
          <a:ln w="9525">
            <a:noFill/>
            <a:miter lim="800000"/>
            <a:headEnd/>
            <a:tailEnd/>
          </a:ln>
        </p:spPr>
        <p:txBody>
          <a:bodyPr wrap="none" lIns="0" tIns="0" rIns="0" bIns="0">
            <a:spAutoFit/>
          </a:bodyPr>
          <a:lstStyle/>
          <a:p>
            <a:r>
              <a:rPr lang="en-US">
                <a:solidFill>
                  <a:srgbClr val="000000"/>
                </a:solidFill>
                <a:latin typeface="Arial" charset="0"/>
              </a:rPr>
              <a:t>Any Supervisor</a:t>
            </a:r>
            <a:endParaRPr lang="en-US">
              <a:latin typeface="Arial" charset="0"/>
            </a:endParaRPr>
          </a:p>
        </p:txBody>
      </p:sp>
      <p:sp>
        <p:nvSpPr>
          <p:cNvPr id="145431" name="Rectangle 23"/>
          <p:cNvSpPr>
            <a:spLocks noChangeArrowheads="1"/>
          </p:cNvSpPr>
          <p:nvPr/>
        </p:nvSpPr>
        <p:spPr bwMode="auto">
          <a:xfrm>
            <a:off x="734462" y="3636545"/>
            <a:ext cx="242054" cy="369332"/>
          </a:xfrm>
          <a:prstGeom prst="rect">
            <a:avLst/>
          </a:prstGeom>
          <a:noFill/>
          <a:ln w="9525">
            <a:noFill/>
            <a:miter lim="800000"/>
            <a:headEnd/>
            <a:tailEnd/>
          </a:ln>
        </p:spPr>
        <p:txBody>
          <a:bodyPr wrap="none" lIns="0" tIns="0" rIns="0" bIns="0">
            <a:spAutoFit/>
          </a:bodyPr>
          <a:lstStyle/>
          <a:p>
            <a:r>
              <a:rPr lang="en-US" dirty="0">
                <a:solidFill>
                  <a:srgbClr val="000000"/>
                </a:solidFill>
                <a:latin typeface="Wingdings" pitchFamily="2" charset="2"/>
              </a:rPr>
              <a:t>ü</a:t>
            </a:r>
            <a:endParaRPr lang="en-US" dirty="0">
              <a:latin typeface="Arial" charset="0"/>
            </a:endParaRPr>
          </a:p>
        </p:txBody>
      </p:sp>
      <p:sp>
        <p:nvSpPr>
          <p:cNvPr id="145432" name="Rectangle 24"/>
          <p:cNvSpPr>
            <a:spLocks noChangeArrowheads="1"/>
          </p:cNvSpPr>
          <p:nvPr/>
        </p:nvSpPr>
        <p:spPr bwMode="auto">
          <a:xfrm>
            <a:off x="1096412" y="3579851"/>
            <a:ext cx="2737929" cy="369332"/>
          </a:xfrm>
          <a:prstGeom prst="rect">
            <a:avLst/>
          </a:prstGeom>
          <a:noFill/>
          <a:ln w="9525">
            <a:noFill/>
            <a:miter lim="800000"/>
            <a:headEnd/>
            <a:tailEnd/>
          </a:ln>
        </p:spPr>
        <p:txBody>
          <a:bodyPr wrap="none" lIns="0" tIns="0" rIns="0" bIns="0">
            <a:spAutoFit/>
          </a:bodyPr>
          <a:lstStyle/>
          <a:p>
            <a:r>
              <a:rPr lang="en-US">
                <a:solidFill>
                  <a:srgbClr val="000000"/>
                </a:solidFill>
                <a:latin typeface="Arial" charset="0"/>
              </a:rPr>
              <a:t>Member of HR Dept</a:t>
            </a:r>
            <a:endParaRPr lang="en-US">
              <a:latin typeface="Arial" charset="0"/>
            </a:endParaRPr>
          </a:p>
        </p:txBody>
      </p:sp>
      <p:sp>
        <p:nvSpPr>
          <p:cNvPr id="145433" name="Rectangle 25"/>
          <p:cNvSpPr>
            <a:spLocks noChangeArrowheads="1"/>
          </p:cNvSpPr>
          <p:nvPr/>
        </p:nvSpPr>
        <p:spPr bwMode="auto">
          <a:xfrm>
            <a:off x="734462" y="4389987"/>
            <a:ext cx="242054" cy="369332"/>
          </a:xfrm>
          <a:prstGeom prst="rect">
            <a:avLst/>
          </a:prstGeom>
          <a:noFill/>
          <a:ln w="9525">
            <a:noFill/>
            <a:miter lim="800000"/>
            <a:headEnd/>
            <a:tailEnd/>
          </a:ln>
        </p:spPr>
        <p:txBody>
          <a:bodyPr wrap="none" lIns="0" tIns="0" rIns="0" bIns="0">
            <a:spAutoFit/>
          </a:bodyPr>
          <a:lstStyle/>
          <a:p>
            <a:r>
              <a:rPr lang="en-US" dirty="0">
                <a:solidFill>
                  <a:srgbClr val="000000"/>
                </a:solidFill>
                <a:latin typeface="Wingdings" pitchFamily="2" charset="2"/>
              </a:rPr>
              <a:t>ü</a:t>
            </a:r>
            <a:endParaRPr lang="en-US" dirty="0">
              <a:latin typeface="Arial" charset="0"/>
            </a:endParaRPr>
          </a:p>
        </p:txBody>
      </p:sp>
      <p:sp>
        <p:nvSpPr>
          <p:cNvPr id="145434" name="Rectangle 26"/>
          <p:cNvSpPr>
            <a:spLocks noChangeArrowheads="1"/>
          </p:cNvSpPr>
          <p:nvPr/>
        </p:nvSpPr>
        <p:spPr bwMode="auto">
          <a:xfrm>
            <a:off x="1096412" y="4334385"/>
            <a:ext cx="2313134" cy="369332"/>
          </a:xfrm>
          <a:prstGeom prst="rect">
            <a:avLst/>
          </a:prstGeom>
          <a:noFill/>
          <a:ln w="9525">
            <a:noFill/>
            <a:miter lim="800000"/>
            <a:headEnd/>
            <a:tailEnd/>
          </a:ln>
        </p:spPr>
        <p:txBody>
          <a:bodyPr wrap="none" lIns="0" tIns="0" rIns="0" bIns="0">
            <a:spAutoFit/>
          </a:bodyPr>
          <a:lstStyle/>
          <a:p>
            <a:r>
              <a:rPr lang="en-US">
                <a:solidFill>
                  <a:srgbClr val="000000"/>
                </a:solidFill>
                <a:latin typeface="Arial" charset="0"/>
              </a:rPr>
              <a:t>General Counsel</a:t>
            </a:r>
            <a:endParaRPr lang="en-US">
              <a:latin typeface="Arial" charset="0"/>
            </a:endParaRPr>
          </a:p>
        </p:txBody>
      </p:sp>
      <p:sp>
        <p:nvSpPr>
          <p:cNvPr id="145435" name="Rectangle 27"/>
          <p:cNvSpPr>
            <a:spLocks noChangeArrowheads="1"/>
          </p:cNvSpPr>
          <p:nvPr/>
        </p:nvSpPr>
        <p:spPr bwMode="auto">
          <a:xfrm>
            <a:off x="734462" y="5192649"/>
            <a:ext cx="242054" cy="369332"/>
          </a:xfrm>
          <a:prstGeom prst="rect">
            <a:avLst/>
          </a:prstGeom>
          <a:noFill/>
          <a:ln w="9525">
            <a:noFill/>
            <a:miter lim="800000"/>
            <a:headEnd/>
            <a:tailEnd/>
          </a:ln>
        </p:spPr>
        <p:txBody>
          <a:bodyPr wrap="none" lIns="0" tIns="0" rIns="0" bIns="0">
            <a:spAutoFit/>
          </a:bodyPr>
          <a:lstStyle/>
          <a:p>
            <a:r>
              <a:rPr lang="en-US" dirty="0">
                <a:solidFill>
                  <a:srgbClr val="000000"/>
                </a:solidFill>
                <a:latin typeface="Wingdings" pitchFamily="2" charset="2"/>
              </a:rPr>
              <a:t>ü</a:t>
            </a:r>
            <a:endParaRPr lang="en-US" dirty="0">
              <a:latin typeface="Arial" charset="0"/>
            </a:endParaRPr>
          </a:p>
        </p:txBody>
      </p:sp>
      <p:sp>
        <p:nvSpPr>
          <p:cNvPr id="145436" name="Rectangle 28"/>
          <p:cNvSpPr>
            <a:spLocks noChangeArrowheads="1"/>
          </p:cNvSpPr>
          <p:nvPr/>
        </p:nvSpPr>
        <p:spPr bwMode="auto">
          <a:xfrm>
            <a:off x="1096412" y="5172051"/>
            <a:ext cx="2106346" cy="369332"/>
          </a:xfrm>
          <a:prstGeom prst="rect">
            <a:avLst/>
          </a:prstGeom>
          <a:noFill/>
          <a:ln w="9525">
            <a:noFill/>
            <a:miter lim="800000"/>
            <a:headEnd/>
            <a:tailEnd/>
          </a:ln>
        </p:spPr>
        <p:txBody>
          <a:bodyPr wrap="none" lIns="0" tIns="0" rIns="0" bIns="0">
            <a:spAutoFit/>
          </a:bodyPr>
          <a:lstStyle/>
          <a:p>
            <a:r>
              <a:rPr lang="en-US" dirty="0">
                <a:solidFill>
                  <a:srgbClr val="000000"/>
                </a:solidFill>
                <a:latin typeface="Arial" charset="0"/>
              </a:rPr>
              <a:t>Ombudsperson</a:t>
            </a:r>
            <a:endParaRPr lang="en-US" dirty="0">
              <a:latin typeface="Arial" charset="0"/>
            </a:endParaRPr>
          </a:p>
        </p:txBody>
      </p:sp>
      <p:sp>
        <p:nvSpPr>
          <p:cNvPr id="145437" name="Rectangle 29"/>
          <p:cNvSpPr>
            <a:spLocks noChangeArrowheads="1"/>
          </p:cNvSpPr>
          <p:nvPr/>
        </p:nvSpPr>
        <p:spPr bwMode="auto">
          <a:xfrm>
            <a:off x="4651359" y="2047811"/>
            <a:ext cx="242054" cy="369332"/>
          </a:xfrm>
          <a:prstGeom prst="rect">
            <a:avLst/>
          </a:prstGeom>
          <a:noFill/>
          <a:ln w="9525">
            <a:noFill/>
            <a:miter lim="800000"/>
            <a:headEnd/>
            <a:tailEnd/>
          </a:ln>
        </p:spPr>
        <p:txBody>
          <a:bodyPr wrap="none" lIns="0" tIns="0" rIns="0" bIns="0">
            <a:spAutoFit/>
          </a:bodyPr>
          <a:lstStyle/>
          <a:p>
            <a:r>
              <a:rPr lang="en-US" dirty="0">
                <a:solidFill>
                  <a:srgbClr val="000000"/>
                </a:solidFill>
                <a:latin typeface="Wingdings" pitchFamily="2" charset="2"/>
              </a:rPr>
              <a:t>ü</a:t>
            </a:r>
            <a:endParaRPr lang="en-US" dirty="0">
              <a:latin typeface="Arial" charset="0"/>
            </a:endParaRPr>
          </a:p>
        </p:txBody>
      </p:sp>
      <p:sp>
        <p:nvSpPr>
          <p:cNvPr id="145438" name="Rectangle 30"/>
          <p:cNvSpPr>
            <a:spLocks noChangeArrowheads="1"/>
          </p:cNvSpPr>
          <p:nvPr/>
        </p:nvSpPr>
        <p:spPr bwMode="auto">
          <a:xfrm>
            <a:off x="5013309" y="1992209"/>
            <a:ext cx="2930289" cy="369332"/>
          </a:xfrm>
          <a:prstGeom prst="rect">
            <a:avLst/>
          </a:prstGeom>
          <a:noFill/>
          <a:ln w="9525">
            <a:noFill/>
            <a:miter lim="800000"/>
            <a:headEnd/>
            <a:tailEnd/>
          </a:ln>
        </p:spPr>
        <p:txBody>
          <a:bodyPr wrap="none" lIns="0" tIns="0" rIns="0" bIns="0">
            <a:spAutoFit/>
          </a:bodyPr>
          <a:lstStyle/>
          <a:p>
            <a:r>
              <a:rPr lang="en-US" dirty="0">
                <a:solidFill>
                  <a:srgbClr val="000000"/>
                </a:solidFill>
                <a:latin typeface="Arial" charset="0"/>
              </a:rPr>
              <a:t>Compliance Manager</a:t>
            </a:r>
            <a:endParaRPr lang="en-US" dirty="0">
              <a:latin typeface="Arial" charset="0"/>
            </a:endParaRPr>
          </a:p>
        </p:txBody>
      </p:sp>
      <p:sp>
        <p:nvSpPr>
          <p:cNvPr id="145441" name="Rectangle 33"/>
          <p:cNvSpPr>
            <a:spLocks noChangeArrowheads="1"/>
          </p:cNvSpPr>
          <p:nvPr/>
        </p:nvSpPr>
        <p:spPr bwMode="auto">
          <a:xfrm>
            <a:off x="4651359" y="2882011"/>
            <a:ext cx="242054" cy="369332"/>
          </a:xfrm>
          <a:prstGeom prst="rect">
            <a:avLst/>
          </a:prstGeom>
          <a:noFill/>
          <a:ln w="9525">
            <a:noFill/>
            <a:miter lim="800000"/>
            <a:headEnd/>
            <a:tailEnd/>
          </a:ln>
        </p:spPr>
        <p:txBody>
          <a:bodyPr wrap="none" lIns="0" tIns="0" rIns="0" bIns="0">
            <a:spAutoFit/>
          </a:bodyPr>
          <a:lstStyle/>
          <a:p>
            <a:r>
              <a:rPr lang="en-US" dirty="0">
                <a:solidFill>
                  <a:srgbClr val="000000"/>
                </a:solidFill>
                <a:latin typeface="Wingdings" pitchFamily="2" charset="2"/>
              </a:rPr>
              <a:t>ü</a:t>
            </a:r>
            <a:endParaRPr lang="en-US" dirty="0">
              <a:latin typeface="Arial" charset="0"/>
            </a:endParaRPr>
          </a:p>
        </p:txBody>
      </p:sp>
      <p:sp>
        <p:nvSpPr>
          <p:cNvPr id="145442" name="Rectangle 34"/>
          <p:cNvSpPr>
            <a:spLocks noChangeArrowheads="1"/>
          </p:cNvSpPr>
          <p:nvPr/>
        </p:nvSpPr>
        <p:spPr bwMode="auto">
          <a:xfrm>
            <a:off x="5013308" y="2829875"/>
            <a:ext cx="3384717" cy="369332"/>
          </a:xfrm>
          <a:prstGeom prst="rect">
            <a:avLst/>
          </a:prstGeom>
          <a:noFill/>
          <a:ln w="9525">
            <a:noFill/>
            <a:miter lim="800000"/>
            <a:headEnd/>
            <a:tailEnd/>
          </a:ln>
        </p:spPr>
        <p:txBody>
          <a:bodyPr wrap="square" lIns="0" tIns="0" rIns="0" bIns="0">
            <a:spAutoFit/>
          </a:bodyPr>
          <a:lstStyle/>
          <a:p>
            <a:r>
              <a:rPr lang="en-US" dirty="0">
                <a:solidFill>
                  <a:srgbClr val="000000"/>
                </a:solidFill>
                <a:latin typeface="Arial" charset="0"/>
              </a:rPr>
              <a:t>Deputy Compliance Mgr</a:t>
            </a:r>
            <a:endParaRPr lang="en-US" dirty="0">
              <a:latin typeface="Arial" charset="0"/>
            </a:endParaRPr>
          </a:p>
        </p:txBody>
      </p:sp>
      <p:sp>
        <p:nvSpPr>
          <p:cNvPr id="145443" name="Rectangle 35"/>
          <p:cNvSpPr>
            <a:spLocks noChangeArrowheads="1"/>
          </p:cNvSpPr>
          <p:nvPr/>
        </p:nvSpPr>
        <p:spPr bwMode="auto">
          <a:xfrm>
            <a:off x="4651359" y="3636545"/>
            <a:ext cx="242054" cy="369332"/>
          </a:xfrm>
          <a:prstGeom prst="rect">
            <a:avLst/>
          </a:prstGeom>
          <a:noFill/>
          <a:ln w="9525">
            <a:noFill/>
            <a:miter lim="800000"/>
            <a:headEnd/>
            <a:tailEnd/>
          </a:ln>
        </p:spPr>
        <p:txBody>
          <a:bodyPr wrap="none" lIns="0" tIns="0" rIns="0" bIns="0">
            <a:spAutoFit/>
          </a:bodyPr>
          <a:lstStyle/>
          <a:p>
            <a:r>
              <a:rPr lang="en-US" dirty="0">
                <a:solidFill>
                  <a:srgbClr val="000000"/>
                </a:solidFill>
                <a:latin typeface="Wingdings" pitchFamily="2" charset="2"/>
              </a:rPr>
              <a:t>ü</a:t>
            </a:r>
            <a:endParaRPr lang="en-US" dirty="0">
              <a:latin typeface="Arial" charset="0"/>
            </a:endParaRPr>
          </a:p>
        </p:txBody>
      </p:sp>
      <p:sp>
        <p:nvSpPr>
          <p:cNvPr id="145444" name="Rectangle 36"/>
          <p:cNvSpPr>
            <a:spLocks noChangeArrowheads="1"/>
          </p:cNvSpPr>
          <p:nvPr/>
        </p:nvSpPr>
        <p:spPr bwMode="auto">
          <a:xfrm>
            <a:off x="5013309" y="4313787"/>
            <a:ext cx="1540486" cy="369332"/>
          </a:xfrm>
          <a:prstGeom prst="rect">
            <a:avLst/>
          </a:prstGeom>
          <a:noFill/>
          <a:ln w="9525">
            <a:noFill/>
            <a:miter lim="800000"/>
            <a:headEnd/>
            <a:tailEnd/>
          </a:ln>
        </p:spPr>
        <p:txBody>
          <a:bodyPr wrap="none" lIns="0" tIns="0" rIns="0" bIns="0">
            <a:spAutoFit/>
          </a:bodyPr>
          <a:lstStyle/>
          <a:p>
            <a:r>
              <a:rPr lang="en-US" dirty="0" err="1" smtClean="0">
                <a:solidFill>
                  <a:srgbClr val="000000"/>
                </a:solidFill>
                <a:latin typeface="Arial" charset="0"/>
              </a:rPr>
              <a:t>EthicsPoint</a:t>
            </a:r>
            <a:endParaRPr lang="en-US" dirty="0">
              <a:latin typeface="Arial" charset="0"/>
            </a:endParaRPr>
          </a:p>
        </p:txBody>
      </p:sp>
      <p:sp>
        <p:nvSpPr>
          <p:cNvPr id="145469" name="Rectangle 61"/>
          <p:cNvSpPr>
            <a:spLocks noChangeArrowheads="1"/>
          </p:cNvSpPr>
          <p:nvPr/>
        </p:nvSpPr>
        <p:spPr bwMode="auto">
          <a:xfrm>
            <a:off x="4648184" y="4389987"/>
            <a:ext cx="242054" cy="369332"/>
          </a:xfrm>
          <a:prstGeom prst="rect">
            <a:avLst/>
          </a:prstGeom>
          <a:noFill/>
          <a:ln w="9525">
            <a:noFill/>
            <a:miter lim="800000"/>
            <a:headEnd/>
            <a:tailEnd/>
          </a:ln>
        </p:spPr>
        <p:txBody>
          <a:bodyPr wrap="none" lIns="0" tIns="0" rIns="0" bIns="0">
            <a:spAutoFit/>
          </a:bodyPr>
          <a:lstStyle/>
          <a:p>
            <a:r>
              <a:rPr lang="en-US" dirty="0">
                <a:solidFill>
                  <a:srgbClr val="000000"/>
                </a:solidFill>
                <a:latin typeface="Wingdings" pitchFamily="2" charset="2"/>
              </a:rPr>
              <a:t>ü</a:t>
            </a:r>
            <a:endParaRPr lang="en-US" dirty="0">
              <a:latin typeface="Arial" charset="0"/>
            </a:endParaRPr>
          </a:p>
        </p:txBody>
      </p:sp>
      <p:sp>
        <p:nvSpPr>
          <p:cNvPr id="145470" name="Rectangle 62"/>
          <p:cNvSpPr>
            <a:spLocks noChangeArrowheads="1"/>
          </p:cNvSpPr>
          <p:nvPr/>
        </p:nvSpPr>
        <p:spPr bwMode="auto">
          <a:xfrm>
            <a:off x="5021246" y="3579851"/>
            <a:ext cx="3100054" cy="369332"/>
          </a:xfrm>
          <a:prstGeom prst="rect">
            <a:avLst/>
          </a:prstGeom>
          <a:noFill/>
          <a:ln w="9525">
            <a:noFill/>
            <a:miter lim="800000"/>
            <a:headEnd/>
            <a:tailEnd/>
          </a:ln>
        </p:spPr>
        <p:txBody>
          <a:bodyPr wrap="square" lIns="0" tIns="0" rIns="0" bIns="0">
            <a:spAutoFit/>
          </a:bodyPr>
          <a:lstStyle/>
          <a:p>
            <a:r>
              <a:rPr lang="en-US" dirty="0" smtClean="0">
                <a:solidFill>
                  <a:srgbClr val="000000"/>
                </a:solidFill>
                <a:latin typeface="Arial" charset="0"/>
              </a:rPr>
              <a:t>Controller/Finance</a:t>
            </a:r>
            <a:endParaRPr lang="en-US" dirty="0">
              <a:latin typeface="Arial" charset="0"/>
            </a:endParaRPr>
          </a:p>
        </p:txBody>
      </p:sp>
      <p:sp>
        <p:nvSpPr>
          <p:cNvPr id="46" name="Rectangle 61"/>
          <p:cNvSpPr>
            <a:spLocks noChangeArrowheads="1"/>
          </p:cNvSpPr>
          <p:nvPr/>
        </p:nvSpPr>
        <p:spPr bwMode="auto">
          <a:xfrm>
            <a:off x="4651359" y="5184083"/>
            <a:ext cx="242054" cy="369332"/>
          </a:xfrm>
          <a:prstGeom prst="rect">
            <a:avLst/>
          </a:prstGeom>
          <a:noFill/>
          <a:ln w="9525">
            <a:noFill/>
            <a:miter lim="800000"/>
            <a:headEnd/>
            <a:tailEnd/>
          </a:ln>
        </p:spPr>
        <p:txBody>
          <a:bodyPr wrap="none" lIns="0" tIns="0" rIns="0" bIns="0">
            <a:spAutoFit/>
          </a:bodyPr>
          <a:lstStyle/>
          <a:p>
            <a:r>
              <a:rPr lang="en-US" dirty="0">
                <a:solidFill>
                  <a:srgbClr val="000000"/>
                </a:solidFill>
                <a:latin typeface="Wingdings" pitchFamily="2" charset="2"/>
              </a:rPr>
              <a:t>ü</a:t>
            </a:r>
            <a:endParaRPr lang="en-US" dirty="0">
              <a:latin typeface="Arial" charset="0"/>
            </a:endParaRPr>
          </a:p>
        </p:txBody>
      </p:sp>
      <p:sp>
        <p:nvSpPr>
          <p:cNvPr id="48" name="TextBox 47"/>
          <p:cNvSpPr txBox="1"/>
          <p:nvPr/>
        </p:nvSpPr>
        <p:spPr>
          <a:xfrm>
            <a:off x="4952984" y="5104045"/>
            <a:ext cx="2819400" cy="461665"/>
          </a:xfrm>
          <a:prstGeom prst="rect">
            <a:avLst/>
          </a:prstGeom>
          <a:noFill/>
        </p:spPr>
        <p:txBody>
          <a:bodyPr wrap="square" rtlCol="0">
            <a:spAutoFit/>
          </a:bodyPr>
          <a:lstStyle/>
          <a:p>
            <a:r>
              <a:rPr lang="en-US" dirty="0" smtClean="0">
                <a:solidFill>
                  <a:schemeClr val="bg1"/>
                </a:solidFill>
                <a:effectLst>
                  <a:outerShdw blurRad="38100" dist="38100" dir="2700000" algn="tl">
                    <a:srgbClr val="000000">
                      <a:alpha val="43137"/>
                    </a:srgbClr>
                  </a:outerShdw>
                </a:effectLst>
              </a:rPr>
              <a:t>CR Connection</a:t>
            </a:r>
            <a:endParaRPr lang="en-US" dirty="0">
              <a:solidFill>
                <a:schemeClr val="bg1"/>
              </a:solidFill>
              <a:effectLst>
                <a:outerShdw blurRad="38100" dist="38100" dir="2700000" algn="tl">
                  <a:srgbClr val="000000">
                    <a:alpha val="43137"/>
                  </a:srgbClr>
                </a:outerShdw>
              </a:effectLst>
            </a:endParaRPr>
          </a:p>
        </p:txBody>
      </p:sp>
      <p:sp>
        <p:nvSpPr>
          <p:cNvPr id="70" name="5-Point Star 69"/>
          <p:cNvSpPr/>
          <p:nvPr/>
        </p:nvSpPr>
        <p:spPr>
          <a:xfrm>
            <a:off x="7206904" y="4379496"/>
            <a:ext cx="1684424" cy="1552072"/>
          </a:xfrm>
          <a:prstGeom prst="star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28"/>
          <p:cNvSpPr>
            <a:spLocks noChangeArrowheads="1"/>
          </p:cNvSpPr>
          <p:nvPr/>
        </p:nvSpPr>
        <p:spPr bwMode="auto">
          <a:xfrm>
            <a:off x="7649488" y="5008159"/>
            <a:ext cx="820738" cy="369332"/>
          </a:xfrm>
          <a:prstGeom prst="rect">
            <a:avLst/>
          </a:prstGeom>
          <a:noFill/>
          <a:ln w="9525">
            <a:noFill/>
            <a:miter lim="800000"/>
            <a:headEnd/>
            <a:tailEnd/>
          </a:ln>
        </p:spPr>
        <p:txBody>
          <a:bodyPr wrap="none" lIns="0" tIns="0" rIns="0" bIns="0">
            <a:spAutoFit/>
          </a:bodyPr>
          <a:lstStyle/>
          <a:p>
            <a:r>
              <a:rPr lang="en-US" b="1" dirty="0" smtClean="0">
                <a:ln>
                  <a:solidFill>
                    <a:sysClr val="windowText" lastClr="000000"/>
                  </a:solidFill>
                </a:ln>
                <a:solidFill>
                  <a:schemeClr val="bg1"/>
                </a:solidFill>
                <a:latin typeface="Arial" charset="0"/>
              </a:rPr>
              <a:t>NEW!</a:t>
            </a:r>
            <a:endParaRPr lang="en-US" b="1" dirty="0">
              <a:ln>
                <a:solidFill>
                  <a:sysClr val="windowText" lastClr="000000"/>
                </a:solidFill>
              </a:ln>
              <a:solidFill>
                <a:schemeClr val="bg1"/>
              </a:solidFill>
              <a:latin typeface="Arial" charset="0"/>
            </a:endParaRPr>
          </a:p>
        </p:txBody>
      </p:sp>
      <p:sp>
        <p:nvSpPr>
          <p:cNvPr id="29" name="Title 1"/>
          <p:cNvSpPr txBox="1">
            <a:spLocks/>
          </p:cNvSpPr>
          <p:nvPr/>
        </p:nvSpPr>
        <p:spPr bwMode="gray">
          <a:xfrm>
            <a:off x="242212" y="136525"/>
            <a:ext cx="8226425" cy="96043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US" sz="3400" b="0" i="0" u="none" strike="noStrike" kern="0" cap="none" spc="0" normalizeH="0" baseline="0" noProof="0" dirty="0" smtClean="0">
                <a:ln>
                  <a:noFill/>
                </a:ln>
                <a:solidFill>
                  <a:schemeClr val="tx1"/>
                </a:solidFill>
                <a:effectLst/>
                <a:uLnTx/>
                <a:uFillTx/>
                <a:latin typeface="Arial" pitchFamily="34" charset="0"/>
                <a:ea typeface="ＭＳ Ｐゴシック" pitchFamily="125" charset="-128"/>
                <a:cs typeface="Arial" pitchFamily="34" charset="0"/>
              </a:rPr>
              <a:t>Concerns</a:t>
            </a:r>
            <a:r>
              <a:rPr kumimoji="0" lang="en-US" sz="3400" b="0" i="0" u="none" strike="noStrike" kern="0" cap="none" spc="0" normalizeH="0" noProof="0" dirty="0" smtClean="0">
                <a:ln>
                  <a:noFill/>
                </a:ln>
                <a:solidFill>
                  <a:schemeClr val="tx1"/>
                </a:solidFill>
                <a:effectLst/>
                <a:uLnTx/>
                <a:uFillTx/>
                <a:latin typeface="Arial" pitchFamily="34" charset="0"/>
                <a:ea typeface="ＭＳ Ｐゴシック" pitchFamily="125" charset="-128"/>
                <a:cs typeface="Arial" pitchFamily="34" charset="0"/>
              </a:rPr>
              <a:t> or Input Can Be Provided        to Many People and in Many Ways</a:t>
            </a:r>
            <a:endParaRPr kumimoji="0" lang="en-US" sz="3400" b="0" i="0" u="none" strike="noStrike" kern="0" cap="none" spc="0" normalizeH="0" baseline="0" noProof="0" dirty="0">
              <a:ln>
                <a:noFill/>
              </a:ln>
              <a:solidFill>
                <a:schemeClr val="tx1"/>
              </a:solidFill>
              <a:effectLst/>
              <a:uLnTx/>
              <a:uFillTx/>
              <a:latin typeface="Arial" pitchFamily="34" charset="0"/>
              <a:ea typeface="ＭＳ Ｐゴシック" pitchFamily="125" charset="-128"/>
              <a:cs typeface="Arial" pitchFamily="34" charset="0"/>
            </a:endParaRPr>
          </a:p>
        </p:txBody>
      </p:sp>
      <p:pic>
        <p:nvPicPr>
          <p:cNvPr id="30" name="Picture 29" descr="Cascade Process logo.jpg"/>
          <p:cNvPicPr>
            <a:picLocks noChangeAspect="1"/>
          </p:cNvPicPr>
          <p:nvPr/>
        </p:nvPicPr>
        <p:blipFill>
          <a:blip r:embed="rId3" cstate="print">
            <a:clrChange>
              <a:clrFrom>
                <a:srgbClr val="FFFFFF"/>
              </a:clrFrom>
              <a:clrTo>
                <a:srgbClr val="FFFFFF">
                  <a:alpha val="0"/>
                </a:srgbClr>
              </a:clrTo>
            </a:clrChange>
          </a:blip>
          <a:stretch>
            <a:fillRect/>
          </a:stretch>
        </p:blipFill>
        <p:spPr>
          <a:xfrm>
            <a:off x="7607808" y="0"/>
            <a:ext cx="1536192" cy="1143000"/>
          </a:xfrm>
          <a:prstGeom prst="rect">
            <a:avLst/>
          </a:prstGeom>
        </p:spPr>
      </p:pic>
      <p:sp>
        <p:nvSpPr>
          <p:cNvPr id="31" name="Rectangle 30"/>
          <p:cNvSpPr/>
          <p:nvPr/>
        </p:nvSpPr>
        <p:spPr bwMode="auto">
          <a:xfrm>
            <a:off x="0" y="1179096"/>
            <a:ext cx="9143999" cy="48125"/>
          </a:xfrm>
          <a:prstGeom prst="rect">
            <a:avLst/>
          </a:prstGeom>
          <a:gradFill>
            <a:gsLst>
              <a:gs pos="0">
                <a:schemeClr val="accent1"/>
              </a:gs>
              <a:gs pos="50000">
                <a:srgbClr val="000000">
                  <a:alpha val="29000"/>
                </a:srgbClr>
              </a:gs>
              <a:gs pos="100000">
                <a:schemeClr val="bg1"/>
              </a:gs>
            </a:gsLst>
            <a:lin ang="186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umnst777 Lt BT" pitchFamily="125"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49116"/>
            <a:ext cx="8229600" cy="4648212"/>
          </a:xfrm>
        </p:spPr>
        <p:txBody>
          <a:bodyPr/>
          <a:lstStyle/>
          <a:p>
            <a:r>
              <a:rPr lang="en-US" sz="2100" dirty="0" smtClean="0">
                <a:latin typeface="Arial" pitchFamily="34" charset="0"/>
                <a:cs typeface="Arial" pitchFamily="34" charset="0"/>
              </a:rPr>
              <a:t>CR Connection boxes will be located in common areas throughout GS facilities, along with detachable comment forms on which you may write and submit a question, comment or concern.</a:t>
            </a:r>
          </a:p>
          <a:p>
            <a:r>
              <a:rPr lang="en-US" sz="2100" dirty="0" smtClean="0">
                <a:latin typeface="Arial" pitchFamily="34" charset="0"/>
                <a:cs typeface="Arial" pitchFamily="34" charset="0"/>
              </a:rPr>
              <a:t>Identifying information, such as name, ID number or supervisor, is </a:t>
            </a:r>
            <a:r>
              <a:rPr lang="en-US" sz="2100" b="1" dirty="0" smtClean="0">
                <a:latin typeface="Arial" pitchFamily="34" charset="0"/>
                <a:cs typeface="Arial" pitchFamily="34" charset="0"/>
              </a:rPr>
              <a:t>optional</a:t>
            </a:r>
            <a:r>
              <a:rPr lang="en-US" sz="2100" dirty="0" smtClean="0">
                <a:latin typeface="Arial" pitchFamily="34" charset="0"/>
                <a:cs typeface="Arial" pitchFamily="34" charset="0"/>
              </a:rPr>
              <a:t>. This tool can be 100% anonymous if you wish it to be.</a:t>
            </a:r>
          </a:p>
          <a:p>
            <a:r>
              <a:rPr lang="en-US" sz="2100" dirty="0" smtClean="0">
                <a:latin typeface="Arial" pitchFamily="34" charset="0"/>
                <a:cs typeface="Arial" pitchFamily="34" charset="0"/>
              </a:rPr>
              <a:t>The Connection boxes will be checked on a biweekly basis by a member of your site CR leadership team.</a:t>
            </a:r>
          </a:p>
          <a:p>
            <a:r>
              <a:rPr lang="en-US" sz="2100" dirty="0" smtClean="0">
                <a:latin typeface="Arial" pitchFamily="34" charset="0"/>
                <a:cs typeface="Arial" pitchFamily="34" charset="0"/>
              </a:rPr>
              <a:t>This is an easy way to submit feedback, ask questions or report issues or concerns in a way that will result in action and answers.</a:t>
            </a:r>
          </a:p>
          <a:p>
            <a:endParaRPr lang="en-US" sz="2100" dirty="0">
              <a:latin typeface="Arial" pitchFamily="34" charset="0"/>
              <a:cs typeface="Arial" pitchFamily="34" charset="0"/>
            </a:endParaRPr>
          </a:p>
        </p:txBody>
      </p:sp>
      <p:sp>
        <p:nvSpPr>
          <p:cNvPr id="7" name="Title 1"/>
          <p:cNvSpPr txBox="1">
            <a:spLocks/>
          </p:cNvSpPr>
          <p:nvPr/>
        </p:nvSpPr>
        <p:spPr bwMode="gray">
          <a:xfrm>
            <a:off x="434724" y="136525"/>
            <a:ext cx="8226425" cy="96043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US" sz="3400" b="0" i="0" u="none" strike="noStrike" kern="0" cap="none" spc="0" normalizeH="0" baseline="0" noProof="0" dirty="0" smtClean="0">
                <a:ln>
                  <a:noFill/>
                </a:ln>
                <a:solidFill>
                  <a:schemeClr val="tx1"/>
                </a:solidFill>
                <a:effectLst/>
                <a:uLnTx/>
                <a:uFillTx/>
                <a:latin typeface="Arial" pitchFamily="34" charset="0"/>
                <a:ea typeface="ＭＳ Ｐゴシック" pitchFamily="125" charset="-128"/>
                <a:cs typeface="Arial" pitchFamily="34" charset="0"/>
              </a:rPr>
              <a:t>What is the CR Connection?</a:t>
            </a:r>
            <a:endParaRPr kumimoji="0" lang="en-US" sz="3400" b="0" i="0" u="none" strike="noStrike" kern="0" cap="none" spc="0" normalizeH="0" baseline="0" noProof="0" dirty="0">
              <a:ln>
                <a:noFill/>
              </a:ln>
              <a:solidFill>
                <a:schemeClr val="tx1"/>
              </a:solidFill>
              <a:effectLst/>
              <a:uLnTx/>
              <a:uFillTx/>
              <a:latin typeface="Arial" pitchFamily="34" charset="0"/>
              <a:ea typeface="ＭＳ Ｐゴシック" pitchFamily="125" charset="-128"/>
              <a:cs typeface="Arial" pitchFamily="34" charset="0"/>
            </a:endParaRPr>
          </a:p>
        </p:txBody>
      </p:sp>
      <p:pic>
        <p:nvPicPr>
          <p:cNvPr id="8" name="Picture 7" descr="Cascade Process logo.jpg"/>
          <p:cNvPicPr>
            <a:picLocks noChangeAspect="1"/>
          </p:cNvPicPr>
          <p:nvPr/>
        </p:nvPicPr>
        <p:blipFill>
          <a:blip r:embed="rId2" cstate="print">
            <a:clrChange>
              <a:clrFrom>
                <a:srgbClr val="FFFFFF"/>
              </a:clrFrom>
              <a:clrTo>
                <a:srgbClr val="FFFFFF">
                  <a:alpha val="0"/>
                </a:srgbClr>
              </a:clrTo>
            </a:clrChange>
          </a:blip>
          <a:stretch>
            <a:fillRect/>
          </a:stretch>
        </p:blipFill>
        <p:spPr>
          <a:xfrm>
            <a:off x="7607808" y="0"/>
            <a:ext cx="1536192" cy="1143000"/>
          </a:xfrm>
          <a:prstGeom prst="rect">
            <a:avLst/>
          </a:prstGeom>
        </p:spPr>
      </p:pic>
      <p:sp>
        <p:nvSpPr>
          <p:cNvPr id="9" name="Rectangle 8"/>
          <p:cNvSpPr/>
          <p:nvPr/>
        </p:nvSpPr>
        <p:spPr bwMode="auto">
          <a:xfrm>
            <a:off x="0" y="1179096"/>
            <a:ext cx="9143999" cy="48125"/>
          </a:xfrm>
          <a:prstGeom prst="rect">
            <a:avLst/>
          </a:prstGeom>
          <a:gradFill>
            <a:gsLst>
              <a:gs pos="0">
                <a:schemeClr val="accent1"/>
              </a:gs>
              <a:gs pos="50000">
                <a:srgbClr val="000000">
                  <a:alpha val="29000"/>
                </a:srgbClr>
              </a:gs>
              <a:gs pos="100000">
                <a:schemeClr val="bg1"/>
              </a:gs>
            </a:gsLst>
            <a:lin ang="186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umnst777 Lt BT" pitchFamily="125"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49115"/>
            <a:ext cx="8229600" cy="4024647"/>
          </a:xfrm>
        </p:spPr>
        <p:txBody>
          <a:bodyPr/>
          <a:lstStyle/>
          <a:p>
            <a:r>
              <a:rPr lang="en-US" sz="2400" dirty="0" smtClean="0">
                <a:latin typeface="Arial" pitchFamily="34" charset="0"/>
                <a:cs typeface="Arial" pitchFamily="34" charset="0"/>
              </a:rPr>
              <a:t>For those who do not have convenient access to a computer or telephone at work, we are introducing the CR Connection.</a:t>
            </a:r>
          </a:p>
          <a:p>
            <a:r>
              <a:rPr lang="en-US" sz="2400" dirty="0" smtClean="0">
                <a:latin typeface="Arial" pitchFamily="34" charset="0"/>
                <a:cs typeface="Arial" pitchFamily="34" charset="0"/>
              </a:rPr>
              <a:t>In addition to </a:t>
            </a:r>
            <a:r>
              <a:rPr lang="en-US" sz="2400" dirty="0" err="1" smtClean="0">
                <a:latin typeface="Arial" pitchFamily="34" charset="0"/>
                <a:cs typeface="Arial" pitchFamily="34" charset="0"/>
              </a:rPr>
              <a:t>EthicsPoint</a:t>
            </a:r>
            <a:r>
              <a:rPr lang="en-US" sz="2400" dirty="0" smtClean="0">
                <a:latin typeface="Arial" pitchFamily="34" charset="0"/>
                <a:cs typeface="Arial" pitchFamily="34" charset="0"/>
              </a:rPr>
              <a:t> (ethicspoint.com/ 1-866-294-8691), the CR Connection offers another anonymous reporting avenue.</a:t>
            </a:r>
            <a:endParaRPr lang="en-US" sz="2400" dirty="0">
              <a:latin typeface="Arial" pitchFamily="34" charset="0"/>
              <a:cs typeface="Arial" pitchFamily="34" charset="0"/>
            </a:endParaRPr>
          </a:p>
        </p:txBody>
      </p:sp>
      <p:sp>
        <p:nvSpPr>
          <p:cNvPr id="7" name="Title 1"/>
          <p:cNvSpPr txBox="1">
            <a:spLocks/>
          </p:cNvSpPr>
          <p:nvPr/>
        </p:nvSpPr>
        <p:spPr bwMode="gray">
          <a:xfrm>
            <a:off x="467238" y="136525"/>
            <a:ext cx="8226425" cy="96043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US" sz="3400" b="0" i="0" u="none" strike="noStrike" kern="0" cap="none" spc="0" normalizeH="0" baseline="0" noProof="0" dirty="0" smtClean="0">
                <a:ln>
                  <a:noFill/>
                </a:ln>
                <a:solidFill>
                  <a:schemeClr val="tx1"/>
                </a:solidFill>
                <a:effectLst/>
                <a:uLnTx/>
                <a:uFillTx/>
                <a:latin typeface="Arial" pitchFamily="34" charset="0"/>
                <a:ea typeface="ＭＳ Ｐゴシック" pitchFamily="125" charset="-128"/>
                <a:cs typeface="Arial" pitchFamily="34" charset="0"/>
              </a:rPr>
              <a:t>Why the CR Connection?</a:t>
            </a:r>
            <a:endParaRPr kumimoji="0" lang="en-US" sz="3400" b="0" i="0" u="none" strike="noStrike" kern="0" cap="none" spc="0" normalizeH="0" baseline="0" noProof="0" dirty="0">
              <a:ln>
                <a:noFill/>
              </a:ln>
              <a:solidFill>
                <a:schemeClr val="tx1"/>
              </a:solidFill>
              <a:effectLst/>
              <a:uLnTx/>
              <a:uFillTx/>
              <a:latin typeface="Arial" pitchFamily="34" charset="0"/>
              <a:ea typeface="ＭＳ Ｐゴシック" pitchFamily="125" charset="-128"/>
              <a:cs typeface="Arial" pitchFamily="34" charset="0"/>
            </a:endParaRPr>
          </a:p>
        </p:txBody>
      </p:sp>
      <p:pic>
        <p:nvPicPr>
          <p:cNvPr id="8" name="Picture 7" descr="Cascade Process logo.jpg"/>
          <p:cNvPicPr>
            <a:picLocks noChangeAspect="1"/>
          </p:cNvPicPr>
          <p:nvPr/>
        </p:nvPicPr>
        <p:blipFill>
          <a:blip r:embed="rId2" cstate="print">
            <a:clrChange>
              <a:clrFrom>
                <a:srgbClr val="FFFFFF"/>
              </a:clrFrom>
              <a:clrTo>
                <a:srgbClr val="FFFFFF">
                  <a:alpha val="0"/>
                </a:srgbClr>
              </a:clrTo>
            </a:clrChange>
          </a:blip>
          <a:stretch>
            <a:fillRect/>
          </a:stretch>
        </p:blipFill>
        <p:spPr>
          <a:xfrm>
            <a:off x="7607808" y="0"/>
            <a:ext cx="1536192" cy="1143000"/>
          </a:xfrm>
          <a:prstGeom prst="rect">
            <a:avLst/>
          </a:prstGeom>
        </p:spPr>
      </p:pic>
      <p:sp>
        <p:nvSpPr>
          <p:cNvPr id="9" name="Rectangle 8"/>
          <p:cNvSpPr/>
          <p:nvPr/>
        </p:nvSpPr>
        <p:spPr bwMode="auto">
          <a:xfrm>
            <a:off x="0" y="1179096"/>
            <a:ext cx="9143999" cy="48125"/>
          </a:xfrm>
          <a:prstGeom prst="rect">
            <a:avLst/>
          </a:prstGeom>
          <a:gradFill>
            <a:gsLst>
              <a:gs pos="0">
                <a:schemeClr val="accent1"/>
              </a:gs>
              <a:gs pos="50000">
                <a:srgbClr val="000000">
                  <a:alpha val="29000"/>
                </a:srgbClr>
              </a:gs>
              <a:gs pos="100000">
                <a:schemeClr val="bg1"/>
              </a:gs>
            </a:gsLst>
            <a:lin ang="186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umnst777 Lt BT" pitchFamily="125"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228600" y="1552079"/>
          <a:ext cx="8686800" cy="4400484"/>
        </p:xfrm>
        <a:graphic>
          <a:graphicData uri="http://schemas.openxmlformats.org/drawingml/2006/table">
            <a:tbl>
              <a:tblPr firstRow="1" bandRow="1">
                <a:tableStyleId>{5C22544A-7EE6-4342-B048-85BDC9FD1C3A}</a:tableStyleId>
              </a:tblPr>
              <a:tblGrid>
                <a:gridCol w="2550695"/>
                <a:gridCol w="6136105"/>
              </a:tblGrid>
              <a:tr h="360948">
                <a:tc>
                  <a:txBody>
                    <a:bodyPr/>
                    <a:lstStyle/>
                    <a:p>
                      <a:r>
                        <a:rPr lang="en-US" sz="1600" dirty="0" smtClean="0"/>
                        <a:t>Site (number of boxes)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CR</a:t>
                      </a:r>
                      <a:r>
                        <a:rPr lang="en-US" sz="1600" baseline="0" dirty="0" smtClean="0"/>
                        <a:t> Connection Box Locations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9658">
                <a:tc>
                  <a:txBody>
                    <a:bodyPr/>
                    <a:lstStyle/>
                    <a:p>
                      <a:r>
                        <a:rPr lang="en-US" sz="1600" dirty="0" smtClean="0"/>
                        <a:t>Herndon (1)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3</a:t>
                      </a:r>
                      <a:r>
                        <a:rPr lang="en-US" sz="1600" baseline="30000" dirty="0" smtClean="0"/>
                        <a:t>rd</a:t>
                      </a:r>
                      <a:r>
                        <a:rPr lang="en-US" sz="1600" dirty="0" smtClean="0"/>
                        <a:t> floor lunch room</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9658">
                <a:tc>
                  <a:txBody>
                    <a:bodyPr/>
                    <a:lstStyle/>
                    <a:p>
                      <a:r>
                        <a:rPr lang="en-US" sz="1600" dirty="0" smtClean="0"/>
                        <a:t>Roanoke (4)</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Break</a:t>
                      </a:r>
                      <a:r>
                        <a:rPr lang="en-US" sz="1600" baseline="0" dirty="0" smtClean="0"/>
                        <a:t> rooms in Buildings 1, 2, 3 and 5</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79418">
                <a:tc>
                  <a:txBody>
                    <a:bodyPr/>
                    <a:lstStyle/>
                    <a:p>
                      <a:r>
                        <a:rPr lang="en-US" sz="1600" dirty="0" smtClean="0"/>
                        <a:t>West Springfield (3)</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Hallways as follows…</a:t>
                      </a:r>
                    </a:p>
                    <a:p>
                      <a:r>
                        <a:rPr lang="en-US" sz="1600" dirty="0" smtClean="0"/>
                        <a:t>3</a:t>
                      </a:r>
                      <a:r>
                        <a:rPr lang="en-US" sz="1600" baseline="30000" dirty="0" smtClean="0"/>
                        <a:t>rd</a:t>
                      </a:r>
                      <a:r>
                        <a:rPr lang="en-US" sz="1600" dirty="0" smtClean="0"/>
                        <a:t> floor – across from elevator by HR bulletin board</a:t>
                      </a:r>
                    </a:p>
                    <a:p>
                      <a:r>
                        <a:rPr lang="en-US" sz="1600" dirty="0" smtClean="0"/>
                        <a:t>2</a:t>
                      </a:r>
                      <a:r>
                        <a:rPr lang="en-US" sz="1600" baseline="30000" dirty="0" smtClean="0"/>
                        <a:t>nd</a:t>
                      </a:r>
                      <a:r>
                        <a:rPr lang="en-US" sz="1600" dirty="0" smtClean="0"/>
                        <a:t> floor – across from the cafeteria entrance by HR board</a:t>
                      </a:r>
                    </a:p>
                    <a:p>
                      <a:r>
                        <a:rPr lang="en-US" sz="1600" dirty="0" smtClean="0"/>
                        <a:t>1</a:t>
                      </a:r>
                      <a:r>
                        <a:rPr lang="en-US" sz="1600" baseline="30000" dirty="0" smtClean="0"/>
                        <a:t>st</a:t>
                      </a:r>
                      <a:r>
                        <a:rPr lang="en-US" sz="1600" baseline="0" dirty="0" smtClean="0"/>
                        <a:t> floor – bottom of stairwell near south entrance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9658">
                <a:tc>
                  <a:txBody>
                    <a:bodyPr/>
                    <a:lstStyle/>
                    <a:p>
                      <a:r>
                        <a:rPr lang="en-US" sz="1600" dirty="0" smtClean="0"/>
                        <a:t>Bloomfield (3)</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Break/coffee rooms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9658">
                <a:tc>
                  <a:txBody>
                    <a:bodyPr/>
                    <a:lstStyle/>
                    <a:p>
                      <a:r>
                        <a:rPr lang="en-US" sz="1600" dirty="0" smtClean="0"/>
                        <a:t>Clifton</a:t>
                      </a:r>
                      <a:r>
                        <a:rPr lang="en-US" sz="1600" baseline="0" dirty="0" smtClean="0"/>
                        <a:t> (1)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GS mail drop office G39-4</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2170">
                <a:tc>
                  <a:txBody>
                    <a:bodyPr/>
                    <a:lstStyle/>
                    <a:p>
                      <a:r>
                        <a:rPr lang="en-US" sz="1600" dirty="0" smtClean="0"/>
                        <a:t>Ft. Wayne (3)</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Cafeteria at TAC</a:t>
                      </a:r>
                    </a:p>
                    <a:p>
                      <a:r>
                        <a:rPr lang="en-US" sz="1600" dirty="0" smtClean="0"/>
                        <a:t>In break</a:t>
                      </a:r>
                      <a:r>
                        <a:rPr lang="en-US" sz="1600" baseline="0" dirty="0" smtClean="0"/>
                        <a:t> room at West Cook Tech Center</a:t>
                      </a:r>
                    </a:p>
                    <a:p>
                      <a:r>
                        <a:rPr lang="en-US" sz="1600" baseline="0" dirty="0" smtClean="0"/>
                        <a:t>In ALPHA office area at Summit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9658">
                <a:tc>
                  <a:txBody>
                    <a:bodyPr/>
                    <a:lstStyle/>
                    <a:p>
                      <a:r>
                        <a:rPr lang="en-US" sz="1600" dirty="0" smtClean="0"/>
                        <a:t>Rochester (4)</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Cafeteria</a:t>
                      </a:r>
                      <a:r>
                        <a:rPr lang="en-US" sz="1600" baseline="0" dirty="0" smtClean="0"/>
                        <a:t> located at self-care centers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9658">
                <a:tc>
                  <a:txBody>
                    <a:bodyPr/>
                    <a:lstStyle/>
                    <a:p>
                      <a:r>
                        <a:rPr lang="en-US" sz="1600" dirty="0" smtClean="0"/>
                        <a:t>Boulder (1)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1</a:t>
                      </a:r>
                      <a:r>
                        <a:rPr lang="en-US" sz="1600" baseline="30000" dirty="0" smtClean="0"/>
                        <a:t>st</a:t>
                      </a:r>
                      <a:r>
                        <a:rPr lang="en-US" sz="1600" dirty="0" smtClean="0"/>
                        <a:t> floor</a:t>
                      </a:r>
                      <a:r>
                        <a:rPr lang="en-US" sz="1600" baseline="0" dirty="0" smtClean="0"/>
                        <a:t> lunchroom by water cooler</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Title 1"/>
          <p:cNvSpPr txBox="1">
            <a:spLocks/>
          </p:cNvSpPr>
          <p:nvPr/>
        </p:nvSpPr>
        <p:spPr bwMode="gray">
          <a:xfrm>
            <a:off x="242212" y="136525"/>
            <a:ext cx="8226425" cy="96043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US" sz="3400" b="0" i="0" u="none" strike="noStrike" kern="0" cap="none" spc="0" normalizeH="0" baseline="0" noProof="0" dirty="0" smtClean="0">
                <a:ln>
                  <a:noFill/>
                </a:ln>
                <a:solidFill>
                  <a:schemeClr val="tx1"/>
                </a:solidFill>
                <a:effectLst/>
                <a:uLnTx/>
                <a:uFillTx/>
                <a:latin typeface="Arial" pitchFamily="34" charset="0"/>
                <a:ea typeface="ＭＳ Ｐゴシック" pitchFamily="125" charset="-128"/>
                <a:cs typeface="Arial" pitchFamily="34" charset="0"/>
              </a:rPr>
              <a:t>Locations:</a:t>
            </a:r>
            <a:endParaRPr kumimoji="0" lang="en-US" sz="3400" b="0" i="0" u="none" strike="noStrike" kern="0" cap="none" spc="0" normalizeH="0" baseline="0" noProof="0" dirty="0">
              <a:ln>
                <a:noFill/>
              </a:ln>
              <a:solidFill>
                <a:schemeClr val="tx1"/>
              </a:solidFill>
              <a:effectLst/>
              <a:uLnTx/>
              <a:uFillTx/>
              <a:latin typeface="Arial" pitchFamily="34" charset="0"/>
              <a:ea typeface="ＭＳ Ｐゴシック" pitchFamily="125" charset="-128"/>
              <a:cs typeface="Arial" pitchFamily="34" charset="0"/>
            </a:endParaRPr>
          </a:p>
        </p:txBody>
      </p:sp>
      <p:pic>
        <p:nvPicPr>
          <p:cNvPr id="8" name="Picture 7" descr="Cascade Process logo.jpg"/>
          <p:cNvPicPr>
            <a:picLocks noChangeAspect="1"/>
          </p:cNvPicPr>
          <p:nvPr/>
        </p:nvPicPr>
        <p:blipFill>
          <a:blip r:embed="rId2" cstate="print">
            <a:clrChange>
              <a:clrFrom>
                <a:srgbClr val="FFFFFF"/>
              </a:clrFrom>
              <a:clrTo>
                <a:srgbClr val="FFFFFF">
                  <a:alpha val="0"/>
                </a:srgbClr>
              </a:clrTo>
            </a:clrChange>
          </a:blip>
          <a:stretch>
            <a:fillRect/>
          </a:stretch>
        </p:blipFill>
        <p:spPr>
          <a:xfrm>
            <a:off x="7607808" y="0"/>
            <a:ext cx="1536192" cy="1143000"/>
          </a:xfrm>
          <a:prstGeom prst="rect">
            <a:avLst/>
          </a:prstGeom>
        </p:spPr>
      </p:pic>
      <p:sp>
        <p:nvSpPr>
          <p:cNvPr id="9" name="Rectangle 8"/>
          <p:cNvSpPr/>
          <p:nvPr/>
        </p:nvSpPr>
        <p:spPr bwMode="auto">
          <a:xfrm>
            <a:off x="0" y="1179096"/>
            <a:ext cx="9143999" cy="48125"/>
          </a:xfrm>
          <a:prstGeom prst="rect">
            <a:avLst/>
          </a:prstGeom>
          <a:gradFill>
            <a:gsLst>
              <a:gs pos="0">
                <a:schemeClr val="accent1"/>
              </a:gs>
              <a:gs pos="50000">
                <a:srgbClr val="000000">
                  <a:alpha val="29000"/>
                </a:srgbClr>
              </a:gs>
              <a:gs pos="100000">
                <a:schemeClr val="bg1"/>
              </a:gs>
            </a:gsLst>
            <a:lin ang="186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umnst777 Lt BT" pitchFamily="125"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l="28472" t="6481" r="26389" b="15741"/>
          <a:stretch>
            <a:fillRect/>
          </a:stretch>
        </p:blipFill>
        <p:spPr bwMode="auto">
          <a:xfrm>
            <a:off x="2706130" y="1352949"/>
            <a:ext cx="3610449" cy="4665812"/>
          </a:xfrm>
          <a:prstGeom prst="rect">
            <a:avLst/>
          </a:prstGeom>
          <a:ln>
            <a:solidFill>
              <a:schemeClr val="accent1"/>
            </a:solidFill>
          </a:ln>
          <a:effectLst/>
        </p:spPr>
      </p:pic>
      <p:sp>
        <p:nvSpPr>
          <p:cNvPr id="6" name="Title 1"/>
          <p:cNvSpPr txBox="1">
            <a:spLocks/>
          </p:cNvSpPr>
          <p:nvPr/>
        </p:nvSpPr>
        <p:spPr bwMode="gray">
          <a:xfrm>
            <a:off x="467238" y="136525"/>
            <a:ext cx="8226425" cy="96043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US" sz="3400" b="0" i="0" u="none" strike="noStrike" kern="0" cap="none" spc="0" normalizeH="0" baseline="0" noProof="0" dirty="0" smtClean="0">
                <a:ln>
                  <a:noFill/>
                </a:ln>
                <a:solidFill>
                  <a:schemeClr val="tx1"/>
                </a:solidFill>
                <a:effectLst/>
                <a:uLnTx/>
                <a:uFillTx/>
                <a:latin typeface="Arial" pitchFamily="34" charset="0"/>
                <a:ea typeface="ＭＳ Ｐゴシック" pitchFamily="125" charset="-128"/>
                <a:cs typeface="Arial" pitchFamily="34" charset="0"/>
              </a:rPr>
              <a:t>Look for the Box                                    With</a:t>
            </a:r>
            <a:r>
              <a:rPr kumimoji="0" lang="en-US" sz="3400" b="0" i="0" u="none" strike="noStrike" kern="0" cap="none" spc="0" normalizeH="0" noProof="0" dirty="0" smtClean="0">
                <a:ln>
                  <a:noFill/>
                </a:ln>
                <a:solidFill>
                  <a:schemeClr val="tx1"/>
                </a:solidFill>
                <a:effectLst/>
                <a:uLnTx/>
                <a:uFillTx/>
                <a:latin typeface="Arial" pitchFamily="34" charset="0"/>
                <a:ea typeface="ＭＳ Ｐゴシック" pitchFamily="125" charset="-128"/>
                <a:cs typeface="Arial" pitchFamily="34" charset="0"/>
              </a:rPr>
              <a:t> This Graphic:</a:t>
            </a:r>
            <a:endParaRPr kumimoji="0" lang="en-US" sz="3400" b="0" i="0" u="none" strike="noStrike" kern="0" cap="none" spc="0" normalizeH="0" baseline="0" noProof="0" dirty="0">
              <a:ln>
                <a:noFill/>
              </a:ln>
              <a:solidFill>
                <a:schemeClr val="tx1"/>
              </a:solidFill>
              <a:effectLst/>
              <a:uLnTx/>
              <a:uFillTx/>
              <a:latin typeface="Arial" pitchFamily="34" charset="0"/>
              <a:ea typeface="ＭＳ Ｐゴシック" pitchFamily="125" charset="-128"/>
              <a:cs typeface="Arial" pitchFamily="34" charset="0"/>
            </a:endParaRPr>
          </a:p>
        </p:txBody>
      </p:sp>
      <p:pic>
        <p:nvPicPr>
          <p:cNvPr id="7" name="Picture 6" descr="Cascade Process logo.jpg"/>
          <p:cNvPicPr>
            <a:picLocks noChangeAspect="1"/>
          </p:cNvPicPr>
          <p:nvPr/>
        </p:nvPicPr>
        <p:blipFill>
          <a:blip r:embed="rId3" cstate="print">
            <a:clrChange>
              <a:clrFrom>
                <a:srgbClr val="FFFFFF"/>
              </a:clrFrom>
              <a:clrTo>
                <a:srgbClr val="FFFFFF">
                  <a:alpha val="0"/>
                </a:srgbClr>
              </a:clrTo>
            </a:clrChange>
          </a:blip>
          <a:stretch>
            <a:fillRect/>
          </a:stretch>
        </p:blipFill>
        <p:spPr>
          <a:xfrm>
            <a:off x="7607808" y="0"/>
            <a:ext cx="1536192" cy="1143000"/>
          </a:xfrm>
          <a:prstGeom prst="rect">
            <a:avLst/>
          </a:prstGeom>
        </p:spPr>
      </p:pic>
      <p:sp>
        <p:nvSpPr>
          <p:cNvPr id="8" name="Rectangle 7"/>
          <p:cNvSpPr/>
          <p:nvPr/>
        </p:nvSpPr>
        <p:spPr bwMode="auto">
          <a:xfrm>
            <a:off x="0" y="1179096"/>
            <a:ext cx="9143999" cy="48125"/>
          </a:xfrm>
          <a:prstGeom prst="rect">
            <a:avLst/>
          </a:prstGeom>
          <a:gradFill>
            <a:gsLst>
              <a:gs pos="0">
                <a:schemeClr val="accent1"/>
              </a:gs>
              <a:gs pos="50000">
                <a:srgbClr val="000000">
                  <a:alpha val="29000"/>
                </a:srgbClr>
              </a:gs>
              <a:gs pos="100000">
                <a:schemeClr val="bg1"/>
              </a:gs>
            </a:gsLst>
            <a:lin ang="186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umnst777 Lt BT" pitchFamily="125" charset="0"/>
            </a:endParaRPr>
          </a:p>
        </p:txBody>
      </p:sp>
      <p:sp>
        <p:nvSpPr>
          <p:cNvPr id="9" name="Rectangle 8"/>
          <p:cNvSpPr/>
          <p:nvPr/>
        </p:nvSpPr>
        <p:spPr bwMode="auto">
          <a:xfrm>
            <a:off x="3818238" y="5622325"/>
            <a:ext cx="1445740" cy="29656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umnst777 Lt BT" pitchFamily="125"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5663"/>
            <a:ext cx="8229600" cy="1251283"/>
          </a:xfrm>
        </p:spPr>
        <p:txBody>
          <a:bodyPr/>
          <a:lstStyle/>
          <a:p>
            <a:pPr algn="ctr"/>
            <a:r>
              <a:rPr lang="en-US" sz="2400" dirty="0" smtClean="0">
                <a:latin typeface="Arial" pitchFamily="34" charset="0"/>
                <a:cs typeface="Arial" pitchFamily="34" charset="0"/>
              </a:rPr>
              <a:t>For additional questions, please contact your site lead listed below who will responsible for checking the CR Connection boxes in your location.</a:t>
            </a:r>
            <a:endParaRPr lang="en-US" sz="2400" dirty="0">
              <a:latin typeface="Arial" pitchFamily="34" charset="0"/>
              <a:cs typeface="Arial" pitchFamily="34" charset="0"/>
            </a:endParaRPr>
          </a:p>
        </p:txBody>
      </p:sp>
      <p:sp>
        <p:nvSpPr>
          <p:cNvPr id="6" name="Rectangle 5"/>
          <p:cNvSpPr/>
          <p:nvPr/>
        </p:nvSpPr>
        <p:spPr bwMode="auto">
          <a:xfrm flipV="1">
            <a:off x="385016" y="2943712"/>
            <a:ext cx="8458200" cy="2895600"/>
          </a:xfrm>
          <a:prstGeom prst="rect">
            <a:avLst/>
          </a:prstGeom>
          <a:gradFill>
            <a:gsLst>
              <a:gs pos="0">
                <a:schemeClr val="accent1">
                  <a:lumMod val="90000"/>
                  <a:lumOff val="10000"/>
                </a:schemeClr>
              </a:gs>
              <a:gs pos="35000">
                <a:srgbClr val="0F57C1"/>
              </a:gs>
              <a:gs pos="100000">
                <a:schemeClr val="bg1"/>
              </a:gs>
            </a:gsLst>
          </a:gradFill>
          <a:ln w="12700">
            <a:solidFill>
              <a:srgbClr val="002060"/>
            </a:solid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lstStyle/>
          <a:p>
            <a:pPr fontAlgn="auto">
              <a:spcBef>
                <a:spcPts val="0"/>
              </a:spcBef>
              <a:spcAft>
                <a:spcPts val="0"/>
              </a:spcAft>
              <a:defRPr/>
            </a:pPr>
            <a:endParaRPr lang="en-US" dirty="0">
              <a:solidFill>
                <a:srgbClr val="FFFFFF"/>
              </a:solidFill>
            </a:endParaRPr>
          </a:p>
        </p:txBody>
      </p:sp>
      <p:pic>
        <p:nvPicPr>
          <p:cNvPr id="7" name="Picture 113" descr="senk.JPG"/>
          <p:cNvPicPr>
            <a:picLocks noChangeAspect="1"/>
          </p:cNvPicPr>
          <p:nvPr/>
        </p:nvPicPr>
        <p:blipFill>
          <a:blip r:embed="rId2" cstate="print"/>
          <a:srcRect l="7921" t="6184" b="14174"/>
          <a:stretch>
            <a:fillRect/>
          </a:stretch>
        </p:blipFill>
        <p:spPr bwMode="auto">
          <a:xfrm>
            <a:off x="1747091" y="4240700"/>
            <a:ext cx="915987" cy="1093787"/>
          </a:xfrm>
          <a:prstGeom prst="rect">
            <a:avLst/>
          </a:prstGeom>
          <a:noFill/>
          <a:ln w="9525">
            <a:solidFill>
              <a:schemeClr val="tx1"/>
            </a:solidFill>
            <a:miter lim="800000"/>
            <a:headEnd/>
            <a:tailEnd/>
          </a:ln>
        </p:spPr>
      </p:pic>
      <p:pic>
        <p:nvPicPr>
          <p:cNvPr id="8" name="Picture 193"/>
          <p:cNvPicPr>
            <a:picLocks noChangeAspect="1" noChangeArrowheads="1"/>
          </p:cNvPicPr>
          <p:nvPr/>
        </p:nvPicPr>
        <p:blipFill>
          <a:blip r:embed="rId3" cstate="print"/>
          <a:srcRect b="5646"/>
          <a:stretch>
            <a:fillRect/>
          </a:stretch>
        </p:blipFill>
        <p:spPr bwMode="auto">
          <a:xfrm>
            <a:off x="6569916" y="4240700"/>
            <a:ext cx="914400" cy="1077912"/>
          </a:xfrm>
          <a:prstGeom prst="rect">
            <a:avLst/>
          </a:prstGeom>
          <a:noFill/>
          <a:ln w="9525">
            <a:solidFill>
              <a:schemeClr val="tx1"/>
            </a:solidFill>
            <a:miter lim="800000"/>
            <a:headEnd/>
            <a:tailEnd/>
          </a:ln>
        </p:spPr>
      </p:pic>
      <p:sp>
        <p:nvSpPr>
          <p:cNvPr id="9" name="TextBox 72"/>
          <p:cNvSpPr txBox="1">
            <a:spLocks noChangeArrowheads="1"/>
          </p:cNvSpPr>
          <p:nvPr/>
        </p:nvSpPr>
        <p:spPr bwMode="auto">
          <a:xfrm>
            <a:off x="1631203" y="5305912"/>
            <a:ext cx="1168400" cy="477838"/>
          </a:xfrm>
          <a:prstGeom prst="rect">
            <a:avLst/>
          </a:prstGeom>
          <a:noFill/>
          <a:ln w="9525">
            <a:noFill/>
            <a:miter lim="800000"/>
            <a:headEnd/>
            <a:tailEnd/>
          </a:ln>
        </p:spPr>
        <p:txBody>
          <a:bodyPr anchor="ctr">
            <a:spAutoFit/>
          </a:bodyPr>
          <a:lstStyle/>
          <a:p>
            <a:pPr algn="ctr">
              <a:lnSpc>
                <a:spcPts val="1000"/>
              </a:lnSpc>
            </a:pPr>
            <a:r>
              <a:rPr lang="en-US" sz="900" b="1" dirty="0">
                <a:solidFill>
                  <a:srgbClr val="000000"/>
                </a:solidFill>
                <a:latin typeface="Humnst777 BT" pitchFamily="34" charset="0"/>
                <a:ea typeface="ヒラギノ角ゴ Pro W3"/>
                <a:cs typeface="ヒラギノ角ゴ Pro W3"/>
              </a:rPr>
              <a:t>Monica Senk</a:t>
            </a:r>
          </a:p>
          <a:p>
            <a:pPr algn="ctr">
              <a:lnSpc>
                <a:spcPts val="1000"/>
              </a:lnSpc>
            </a:pPr>
            <a:r>
              <a:rPr lang="en-US" sz="900" b="1" dirty="0">
                <a:solidFill>
                  <a:srgbClr val="000000"/>
                </a:solidFill>
                <a:latin typeface="Humnst777 BT" pitchFamily="34" charset="0"/>
                <a:ea typeface="ヒラギノ角ゴ Pro W3"/>
                <a:cs typeface="ヒラギノ角ゴ Pro W3"/>
              </a:rPr>
              <a:t>Site Lead</a:t>
            </a:r>
          </a:p>
          <a:p>
            <a:pPr algn="ctr">
              <a:lnSpc>
                <a:spcPts val="1000"/>
              </a:lnSpc>
            </a:pPr>
            <a:r>
              <a:rPr lang="en-US" sz="900" b="1" dirty="0">
                <a:solidFill>
                  <a:srgbClr val="000000"/>
                </a:solidFill>
                <a:latin typeface="Humnst777 BT" pitchFamily="34" charset="0"/>
                <a:ea typeface="ヒラギノ角ゴ Pro W3"/>
                <a:cs typeface="ヒラギノ角ゴ Pro W3"/>
              </a:rPr>
              <a:t> (Ft. Wayne)</a:t>
            </a:r>
          </a:p>
        </p:txBody>
      </p:sp>
      <p:sp>
        <p:nvSpPr>
          <p:cNvPr id="10" name="TextBox 72"/>
          <p:cNvSpPr txBox="1">
            <a:spLocks noChangeArrowheads="1"/>
          </p:cNvSpPr>
          <p:nvPr/>
        </p:nvSpPr>
        <p:spPr bwMode="auto">
          <a:xfrm>
            <a:off x="6455616" y="5298894"/>
            <a:ext cx="1168400" cy="476250"/>
          </a:xfrm>
          <a:prstGeom prst="rect">
            <a:avLst/>
          </a:prstGeom>
          <a:noFill/>
          <a:ln w="9525">
            <a:noFill/>
            <a:miter lim="800000"/>
            <a:headEnd/>
            <a:tailEnd/>
          </a:ln>
        </p:spPr>
        <p:txBody>
          <a:bodyPr anchor="ctr">
            <a:spAutoFit/>
          </a:bodyPr>
          <a:lstStyle/>
          <a:p>
            <a:pPr algn="ctr">
              <a:lnSpc>
                <a:spcPts val="1000"/>
              </a:lnSpc>
            </a:pPr>
            <a:r>
              <a:rPr lang="en-US" sz="900" b="1" dirty="0">
                <a:solidFill>
                  <a:srgbClr val="000000"/>
                </a:solidFill>
                <a:latin typeface="Humnst777 BT" pitchFamily="34" charset="0"/>
                <a:ea typeface="ヒラギノ角ゴ Pro W3"/>
                <a:cs typeface="ヒラギノ角ゴ Pro W3"/>
              </a:rPr>
              <a:t>Marcia </a:t>
            </a:r>
            <a:r>
              <a:rPr lang="en-US" sz="900" b="1" dirty="0" err="1">
                <a:solidFill>
                  <a:srgbClr val="000000"/>
                </a:solidFill>
                <a:latin typeface="Humnst777 BT" pitchFamily="34" charset="0"/>
                <a:ea typeface="ヒラギノ角ゴ Pro W3"/>
                <a:cs typeface="ヒラギノ角ゴ Pro W3"/>
              </a:rPr>
              <a:t>Fairman</a:t>
            </a:r>
            <a:endParaRPr lang="en-US" sz="900" b="1" dirty="0">
              <a:solidFill>
                <a:srgbClr val="000000"/>
              </a:solidFill>
              <a:latin typeface="Humnst777 BT" pitchFamily="34" charset="0"/>
              <a:ea typeface="ヒラギノ角ゴ Pro W3"/>
              <a:cs typeface="ヒラギノ角ゴ Pro W3"/>
            </a:endParaRPr>
          </a:p>
          <a:p>
            <a:pPr algn="ctr">
              <a:lnSpc>
                <a:spcPts val="1000"/>
              </a:lnSpc>
            </a:pPr>
            <a:r>
              <a:rPr lang="en-US" sz="900" b="1" dirty="0">
                <a:solidFill>
                  <a:srgbClr val="000000"/>
                </a:solidFill>
                <a:latin typeface="Humnst777 BT" pitchFamily="34" charset="0"/>
                <a:ea typeface="ヒラギノ角ゴ Pro W3"/>
                <a:cs typeface="ヒラギノ角ゴ Pro W3"/>
              </a:rPr>
              <a:t>Site Lead</a:t>
            </a:r>
          </a:p>
          <a:p>
            <a:pPr algn="ctr">
              <a:lnSpc>
                <a:spcPts val="1000"/>
              </a:lnSpc>
            </a:pPr>
            <a:r>
              <a:rPr lang="en-US" sz="900" b="1" dirty="0" smtClean="0">
                <a:solidFill>
                  <a:srgbClr val="000000"/>
                </a:solidFill>
                <a:latin typeface="Humnst777 BT" pitchFamily="34" charset="0"/>
                <a:ea typeface="ヒラギノ角ゴ Pro W3"/>
                <a:cs typeface="ヒラギノ角ゴ Pro W3"/>
              </a:rPr>
              <a:t>(Herndon)</a:t>
            </a:r>
            <a:endParaRPr lang="en-US" sz="900" b="1" dirty="0">
              <a:solidFill>
                <a:srgbClr val="000000"/>
              </a:solidFill>
              <a:latin typeface="Humnst777 BT" pitchFamily="34" charset="0"/>
              <a:ea typeface="ヒラギノ角ゴ Pro W3"/>
              <a:cs typeface="ヒラギノ角ゴ Pro W3"/>
            </a:endParaRPr>
          </a:p>
        </p:txBody>
      </p:sp>
      <p:sp>
        <p:nvSpPr>
          <p:cNvPr id="11" name="TextBox 72"/>
          <p:cNvSpPr txBox="1">
            <a:spLocks noChangeArrowheads="1"/>
          </p:cNvSpPr>
          <p:nvPr/>
        </p:nvSpPr>
        <p:spPr bwMode="auto">
          <a:xfrm>
            <a:off x="532654" y="4220062"/>
            <a:ext cx="1168400" cy="604838"/>
          </a:xfrm>
          <a:prstGeom prst="rect">
            <a:avLst/>
          </a:prstGeom>
          <a:noFill/>
          <a:ln w="9525">
            <a:noFill/>
            <a:miter lim="800000"/>
            <a:headEnd/>
            <a:tailEnd/>
          </a:ln>
        </p:spPr>
        <p:txBody>
          <a:bodyPr anchor="ctr">
            <a:spAutoFit/>
          </a:bodyPr>
          <a:lstStyle/>
          <a:p>
            <a:pPr algn="ctr">
              <a:lnSpc>
                <a:spcPts val="1000"/>
              </a:lnSpc>
            </a:pPr>
            <a:r>
              <a:rPr lang="en-US" sz="900" b="1" dirty="0">
                <a:solidFill>
                  <a:srgbClr val="000000"/>
                </a:solidFill>
                <a:latin typeface="Humnst777 BT" pitchFamily="34" charset="0"/>
                <a:ea typeface="ヒラギノ角ゴ Pro W3"/>
                <a:cs typeface="ヒラギノ角ゴ Pro W3"/>
              </a:rPr>
              <a:t>Rhonda Kennedy</a:t>
            </a:r>
          </a:p>
          <a:p>
            <a:pPr algn="ctr">
              <a:lnSpc>
                <a:spcPts val="1000"/>
              </a:lnSpc>
            </a:pPr>
            <a:r>
              <a:rPr lang="en-US" sz="900" b="1" dirty="0">
                <a:solidFill>
                  <a:srgbClr val="000000"/>
                </a:solidFill>
                <a:latin typeface="Humnst777 BT" pitchFamily="34" charset="0"/>
                <a:ea typeface="ヒラギノ角ゴ Pro W3"/>
                <a:cs typeface="ヒラギノ角ゴ Pro W3"/>
              </a:rPr>
              <a:t>Site Lead</a:t>
            </a:r>
          </a:p>
          <a:p>
            <a:pPr algn="ctr">
              <a:lnSpc>
                <a:spcPts val="1000"/>
              </a:lnSpc>
            </a:pPr>
            <a:r>
              <a:rPr lang="en-US" sz="900" b="1" dirty="0">
                <a:solidFill>
                  <a:srgbClr val="000000"/>
                </a:solidFill>
                <a:latin typeface="Humnst777 BT" pitchFamily="34" charset="0"/>
                <a:ea typeface="ヒラギノ角ゴ Pro W3"/>
                <a:cs typeface="ヒラギノ角ゴ Pro W3"/>
              </a:rPr>
              <a:t>(Bloomfield &amp; Clifton)</a:t>
            </a:r>
          </a:p>
        </p:txBody>
      </p:sp>
      <p:sp>
        <p:nvSpPr>
          <p:cNvPr id="12" name="TextBox 72"/>
          <p:cNvSpPr txBox="1">
            <a:spLocks noChangeArrowheads="1"/>
          </p:cNvSpPr>
          <p:nvPr/>
        </p:nvSpPr>
        <p:spPr bwMode="auto">
          <a:xfrm>
            <a:off x="3961653" y="5287782"/>
            <a:ext cx="1168400" cy="476250"/>
          </a:xfrm>
          <a:prstGeom prst="rect">
            <a:avLst/>
          </a:prstGeom>
          <a:noFill/>
          <a:ln w="9525">
            <a:noFill/>
            <a:miter lim="800000"/>
            <a:headEnd/>
            <a:tailEnd/>
          </a:ln>
        </p:spPr>
        <p:txBody>
          <a:bodyPr anchor="ctr">
            <a:spAutoFit/>
          </a:bodyPr>
          <a:lstStyle/>
          <a:p>
            <a:pPr algn="ctr">
              <a:lnSpc>
                <a:spcPts val="1000"/>
              </a:lnSpc>
            </a:pPr>
            <a:r>
              <a:rPr lang="en-US" sz="900" b="1" dirty="0">
                <a:solidFill>
                  <a:srgbClr val="000000"/>
                </a:solidFill>
                <a:latin typeface="Humnst777 BT" pitchFamily="34" charset="0"/>
                <a:ea typeface="ヒラギノ角ゴ Pro W3"/>
                <a:cs typeface="ヒラギノ角ゴ Pro W3"/>
              </a:rPr>
              <a:t>Rachel </a:t>
            </a:r>
            <a:r>
              <a:rPr lang="en-US" sz="900" b="1" dirty="0" smtClean="0">
                <a:solidFill>
                  <a:srgbClr val="000000"/>
                </a:solidFill>
                <a:latin typeface="Humnst777 BT" pitchFamily="34" charset="0"/>
                <a:ea typeface="ヒラギノ角ゴ Pro W3"/>
                <a:cs typeface="ヒラギノ角ゴ Pro W3"/>
              </a:rPr>
              <a:t>Kingston</a:t>
            </a:r>
            <a:endParaRPr lang="en-US" sz="900" b="1" dirty="0">
              <a:solidFill>
                <a:srgbClr val="000000"/>
              </a:solidFill>
              <a:latin typeface="Humnst777 BT" pitchFamily="34" charset="0"/>
              <a:ea typeface="ヒラギノ角ゴ Pro W3"/>
              <a:cs typeface="ヒラギノ角ゴ Pro W3"/>
            </a:endParaRPr>
          </a:p>
          <a:p>
            <a:pPr algn="ctr">
              <a:lnSpc>
                <a:spcPts val="1000"/>
              </a:lnSpc>
            </a:pPr>
            <a:r>
              <a:rPr lang="en-US" sz="900" b="1" dirty="0">
                <a:solidFill>
                  <a:srgbClr val="000000"/>
                </a:solidFill>
                <a:latin typeface="Humnst777 BT" pitchFamily="34" charset="0"/>
                <a:ea typeface="ヒラギノ角ゴ Pro W3"/>
                <a:cs typeface="ヒラギノ角ゴ Pro W3"/>
              </a:rPr>
              <a:t>Site Lead</a:t>
            </a:r>
          </a:p>
          <a:p>
            <a:pPr algn="ctr">
              <a:lnSpc>
                <a:spcPts val="1000"/>
              </a:lnSpc>
            </a:pPr>
            <a:r>
              <a:rPr lang="en-US" sz="900" b="1" dirty="0">
                <a:solidFill>
                  <a:srgbClr val="000000"/>
                </a:solidFill>
                <a:latin typeface="Humnst777 BT" pitchFamily="34" charset="0"/>
                <a:ea typeface="ヒラギノ角ゴ Pro W3"/>
                <a:cs typeface="ヒラギノ角ゴ Pro W3"/>
              </a:rPr>
              <a:t>(West Springfield)</a:t>
            </a:r>
          </a:p>
        </p:txBody>
      </p:sp>
      <p:pic>
        <p:nvPicPr>
          <p:cNvPr id="13" name="Picture 59"/>
          <p:cNvPicPr>
            <a:picLocks noChangeAspect="1" noChangeArrowheads="1"/>
          </p:cNvPicPr>
          <p:nvPr/>
        </p:nvPicPr>
        <p:blipFill>
          <a:blip r:embed="rId4" cstate="print"/>
          <a:srcRect/>
          <a:stretch>
            <a:fillRect/>
          </a:stretch>
        </p:blipFill>
        <p:spPr bwMode="auto">
          <a:xfrm>
            <a:off x="650129" y="3180250"/>
            <a:ext cx="908050" cy="1068387"/>
          </a:xfrm>
          <a:prstGeom prst="rect">
            <a:avLst/>
          </a:prstGeom>
          <a:noFill/>
          <a:ln w="9525">
            <a:solidFill>
              <a:schemeClr val="tx1"/>
            </a:solidFill>
            <a:miter lim="800000"/>
            <a:headEnd/>
            <a:tailEnd/>
          </a:ln>
        </p:spPr>
      </p:pic>
      <p:pic>
        <p:nvPicPr>
          <p:cNvPr id="14" name="Picture 1" descr="Rachel badge picture"/>
          <p:cNvPicPr>
            <a:picLocks noChangeAspect="1" noChangeArrowheads="1"/>
          </p:cNvPicPr>
          <p:nvPr/>
        </p:nvPicPr>
        <p:blipFill>
          <a:blip r:embed="rId5" cstate="print"/>
          <a:srcRect/>
          <a:stretch>
            <a:fillRect/>
          </a:stretch>
        </p:blipFill>
        <p:spPr bwMode="auto">
          <a:xfrm>
            <a:off x="4055316" y="4240700"/>
            <a:ext cx="942975" cy="1077912"/>
          </a:xfrm>
          <a:prstGeom prst="rect">
            <a:avLst/>
          </a:prstGeom>
          <a:noFill/>
          <a:ln w="9525">
            <a:solidFill>
              <a:schemeClr val="tx1"/>
            </a:solidFill>
            <a:miter lim="800000"/>
            <a:headEnd/>
            <a:tailEnd/>
          </a:ln>
        </p:spPr>
      </p:pic>
      <p:sp>
        <p:nvSpPr>
          <p:cNvPr id="15" name="TextBox 72"/>
          <p:cNvSpPr txBox="1">
            <a:spLocks noChangeArrowheads="1"/>
          </p:cNvSpPr>
          <p:nvPr/>
        </p:nvSpPr>
        <p:spPr bwMode="auto">
          <a:xfrm>
            <a:off x="2798016" y="4217555"/>
            <a:ext cx="1168400" cy="476250"/>
          </a:xfrm>
          <a:prstGeom prst="rect">
            <a:avLst/>
          </a:prstGeom>
          <a:noFill/>
          <a:ln w="9525">
            <a:noFill/>
            <a:miter lim="800000"/>
            <a:headEnd/>
            <a:tailEnd/>
          </a:ln>
        </p:spPr>
        <p:txBody>
          <a:bodyPr anchor="ctr">
            <a:spAutoFit/>
          </a:bodyPr>
          <a:lstStyle/>
          <a:p>
            <a:pPr algn="ctr">
              <a:lnSpc>
                <a:spcPts val="1000"/>
              </a:lnSpc>
            </a:pPr>
            <a:r>
              <a:rPr lang="en-US" sz="900" b="1" dirty="0" err="1">
                <a:solidFill>
                  <a:srgbClr val="000000"/>
                </a:solidFill>
                <a:latin typeface="Humnst777 BT" pitchFamily="34" charset="0"/>
                <a:ea typeface="ヒラギノ角ゴ Pro W3"/>
                <a:cs typeface="ヒラギノ角ゴ Pro W3"/>
              </a:rPr>
              <a:t>Shalin</a:t>
            </a:r>
            <a:r>
              <a:rPr lang="en-US" sz="900" b="1" dirty="0">
                <a:solidFill>
                  <a:srgbClr val="000000"/>
                </a:solidFill>
                <a:latin typeface="Humnst777 BT" pitchFamily="34" charset="0"/>
                <a:ea typeface="ヒラギノ角ゴ Pro W3"/>
                <a:cs typeface="ヒラギノ角ゴ Pro W3"/>
              </a:rPr>
              <a:t> Kastler</a:t>
            </a:r>
          </a:p>
          <a:p>
            <a:pPr algn="ctr">
              <a:lnSpc>
                <a:spcPts val="1000"/>
              </a:lnSpc>
            </a:pPr>
            <a:r>
              <a:rPr lang="en-US" sz="900" b="1" dirty="0">
                <a:solidFill>
                  <a:srgbClr val="000000"/>
                </a:solidFill>
                <a:latin typeface="Humnst777 BT" pitchFamily="34" charset="0"/>
                <a:ea typeface="ヒラギノ角ゴ Pro W3"/>
                <a:cs typeface="ヒラギノ角ゴ Pro W3"/>
              </a:rPr>
              <a:t>Site Lead</a:t>
            </a:r>
          </a:p>
          <a:p>
            <a:pPr algn="ctr">
              <a:lnSpc>
                <a:spcPts val="1000"/>
              </a:lnSpc>
            </a:pPr>
            <a:r>
              <a:rPr lang="en-US" sz="900" b="1" dirty="0">
                <a:solidFill>
                  <a:srgbClr val="000000"/>
                </a:solidFill>
                <a:latin typeface="Humnst777 BT" pitchFamily="34" charset="0"/>
                <a:ea typeface="ヒラギノ角ゴ Pro W3"/>
                <a:cs typeface="ヒラギノ角ゴ Pro W3"/>
              </a:rPr>
              <a:t>(Boulder)</a:t>
            </a:r>
          </a:p>
        </p:txBody>
      </p:sp>
      <p:sp>
        <p:nvSpPr>
          <p:cNvPr id="16" name="TextBox 72"/>
          <p:cNvSpPr txBox="1">
            <a:spLocks noChangeArrowheads="1"/>
          </p:cNvSpPr>
          <p:nvPr/>
        </p:nvSpPr>
        <p:spPr bwMode="auto">
          <a:xfrm>
            <a:off x="5261816" y="4239112"/>
            <a:ext cx="1168400" cy="477054"/>
          </a:xfrm>
          <a:prstGeom prst="rect">
            <a:avLst/>
          </a:prstGeom>
          <a:noFill/>
          <a:ln w="9525">
            <a:noFill/>
            <a:miter lim="800000"/>
            <a:headEnd/>
            <a:tailEnd/>
          </a:ln>
        </p:spPr>
        <p:txBody>
          <a:bodyPr anchor="ctr">
            <a:spAutoFit/>
          </a:bodyPr>
          <a:lstStyle/>
          <a:p>
            <a:pPr algn="ctr">
              <a:lnSpc>
                <a:spcPts val="1000"/>
              </a:lnSpc>
            </a:pPr>
            <a:r>
              <a:rPr lang="en-US" sz="900" b="1" dirty="0" smtClean="0">
                <a:solidFill>
                  <a:srgbClr val="000000"/>
                </a:solidFill>
                <a:latin typeface="Humnst777 BT" pitchFamily="34" charset="0"/>
                <a:ea typeface="ヒラギノ角ゴ Pro W3"/>
                <a:cs typeface="ヒラギノ角ゴ Pro W3"/>
              </a:rPr>
              <a:t>Kili Mesner</a:t>
            </a:r>
            <a:endParaRPr lang="en-US" sz="900" b="1" dirty="0">
              <a:solidFill>
                <a:srgbClr val="000000"/>
              </a:solidFill>
              <a:latin typeface="Humnst777 BT" pitchFamily="34" charset="0"/>
              <a:ea typeface="ヒラギノ角ゴ Pro W3"/>
              <a:cs typeface="ヒラギノ角ゴ Pro W3"/>
            </a:endParaRPr>
          </a:p>
          <a:p>
            <a:pPr algn="ctr">
              <a:lnSpc>
                <a:spcPts val="1000"/>
              </a:lnSpc>
            </a:pPr>
            <a:r>
              <a:rPr lang="en-US" sz="900" b="1" dirty="0">
                <a:solidFill>
                  <a:srgbClr val="000000"/>
                </a:solidFill>
                <a:latin typeface="Humnst777 BT" pitchFamily="34" charset="0"/>
                <a:ea typeface="ヒラギノ角ゴ Pro W3"/>
                <a:cs typeface="ヒラギノ角ゴ Pro W3"/>
              </a:rPr>
              <a:t>Site Lead</a:t>
            </a:r>
          </a:p>
          <a:p>
            <a:pPr algn="ctr">
              <a:lnSpc>
                <a:spcPts val="1000"/>
              </a:lnSpc>
            </a:pPr>
            <a:r>
              <a:rPr lang="en-US" sz="900" b="1" dirty="0">
                <a:solidFill>
                  <a:srgbClr val="000000"/>
                </a:solidFill>
                <a:latin typeface="Humnst777 BT" pitchFamily="34" charset="0"/>
                <a:ea typeface="ヒラギノ角ゴ Pro W3"/>
                <a:cs typeface="ヒラギノ角ゴ Pro W3"/>
              </a:rPr>
              <a:t>(</a:t>
            </a:r>
            <a:r>
              <a:rPr lang="en-US" sz="900" b="1" dirty="0" smtClean="0">
                <a:solidFill>
                  <a:srgbClr val="000000"/>
                </a:solidFill>
                <a:latin typeface="Humnst777 BT" pitchFamily="34" charset="0"/>
                <a:ea typeface="ヒラギノ角ゴ Pro W3"/>
                <a:cs typeface="ヒラギノ角ゴ Pro W3"/>
              </a:rPr>
              <a:t>Roanoke)</a:t>
            </a:r>
            <a:endParaRPr lang="en-US" sz="900" b="1" dirty="0">
              <a:solidFill>
                <a:srgbClr val="000000"/>
              </a:solidFill>
              <a:latin typeface="Humnst777 BT" pitchFamily="34" charset="0"/>
              <a:ea typeface="ヒラギノ角ゴ Pro W3"/>
              <a:cs typeface="ヒラギノ角ゴ Pro W3"/>
            </a:endParaRPr>
          </a:p>
        </p:txBody>
      </p:sp>
      <p:pic>
        <p:nvPicPr>
          <p:cNvPr id="17" name="Picture 56"/>
          <p:cNvPicPr>
            <a:picLocks noChangeAspect="1" noChangeArrowheads="1"/>
          </p:cNvPicPr>
          <p:nvPr/>
        </p:nvPicPr>
        <p:blipFill>
          <a:blip r:embed="rId6" cstate="print"/>
          <a:srcRect/>
          <a:stretch>
            <a:fillRect/>
          </a:stretch>
        </p:blipFill>
        <p:spPr bwMode="auto">
          <a:xfrm>
            <a:off x="2913903" y="3172312"/>
            <a:ext cx="914400" cy="1076325"/>
          </a:xfrm>
          <a:prstGeom prst="rect">
            <a:avLst/>
          </a:prstGeom>
          <a:noFill/>
          <a:ln w="9525">
            <a:solidFill>
              <a:schemeClr val="tx1"/>
            </a:solidFill>
            <a:miter lim="800000"/>
            <a:headEnd/>
            <a:tailEnd/>
          </a:ln>
        </p:spPr>
      </p:pic>
      <p:sp>
        <p:nvSpPr>
          <p:cNvPr id="19" name="TextBox 72"/>
          <p:cNvSpPr txBox="1">
            <a:spLocks noChangeArrowheads="1"/>
          </p:cNvSpPr>
          <p:nvPr/>
        </p:nvSpPr>
        <p:spPr bwMode="auto">
          <a:xfrm>
            <a:off x="7471616" y="4218475"/>
            <a:ext cx="1168400" cy="477837"/>
          </a:xfrm>
          <a:prstGeom prst="rect">
            <a:avLst/>
          </a:prstGeom>
          <a:noFill/>
          <a:ln w="9525">
            <a:noFill/>
            <a:miter lim="800000"/>
            <a:headEnd/>
            <a:tailEnd/>
          </a:ln>
        </p:spPr>
        <p:txBody>
          <a:bodyPr anchor="ctr">
            <a:spAutoFit/>
          </a:bodyPr>
          <a:lstStyle/>
          <a:p>
            <a:pPr algn="ctr">
              <a:lnSpc>
                <a:spcPts val="1000"/>
              </a:lnSpc>
            </a:pPr>
            <a:r>
              <a:rPr lang="en-US" sz="900" b="1" dirty="0">
                <a:solidFill>
                  <a:srgbClr val="000000"/>
                </a:solidFill>
                <a:latin typeface="Humnst777 BT" pitchFamily="34" charset="0"/>
                <a:ea typeface="ヒラギノ角ゴ Pro W3"/>
                <a:cs typeface="ヒラギノ角ゴ Pro W3"/>
              </a:rPr>
              <a:t>James Barry</a:t>
            </a:r>
          </a:p>
          <a:p>
            <a:pPr algn="ctr">
              <a:lnSpc>
                <a:spcPts val="1000"/>
              </a:lnSpc>
            </a:pPr>
            <a:r>
              <a:rPr lang="en-US" sz="900" b="1" dirty="0">
                <a:solidFill>
                  <a:srgbClr val="000000"/>
                </a:solidFill>
                <a:latin typeface="Humnst777 BT" pitchFamily="34" charset="0"/>
                <a:ea typeface="ヒラギノ角ゴ Pro W3"/>
                <a:cs typeface="ヒラギノ角ゴ Pro W3"/>
              </a:rPr>
              <a:t>Site Lead</a:t>
            </a:r>
          </a:p>
          <a:p>
            <a:pPr algn="ctr">
              <a:lnSpc>
                <a:spcPts val="1000"/>
              </a:lnSpc>
            </a:pPr>
            <a:r>
              <a:rPr lang="en-US" sz="900" b="1" dirty="0">
                <a:solidFill>
                  <a:srgbClr val="000000"/>
                </a:solidFill>
                <a:latin typeface="Humnst777 BT" pitchFamily="34" charset="0"/>
                <a:ea typeface="ヒラギノ角ゴ Pro W3"/>
                <a:cs typeface="ヒラギノ角ゴ Pro W3"/>
              </a:rPr>
              <a:t>(Rochester)</a:t>
            </a:r>
          </a:p>
        </p:txBody>
      </p:sp>
      <p:pic>
        <p:nvPicPr>
          <p:cNvPr id="20" name="Picture 47"/>
          <p:cNvPicPr>
            <a:picLocks noChangeAspect="1" noChangeArrowheads="1"/>
          </p:cNvPicPr>
          <p:nvPr/>
        </p:nvPicPr>
        <p:blipFill>
          <a:blip r:embed="rId7" cstate="print"/>
          <a:srcRect/>
          <a:stretch>
            <a:fillRect/>
          </a:stretch>
        </p:blipFill>
        <p:spPr bwMode="auto">
          <a:xfrm>
            <a:off x="7622430" y="3172312"/>
            <a:ext cx="838200" cy="1071563"/>
          </a:xfrm>
          <a:prstGeom prst="rect">
            <a:avLst/>
          </a:prstGeom>
          <a:noFill/>
          <a:ln w="9525">
            <a:solidFill>
              <a:schemeClr val="tx1"/>
            </a:solidFill>
            <a:miter lim="800000"/>
            <a:headEnd/>
            <a:tailEnd/>
          </a:ln>
        </p:spPr>
      </p:pic>
      <p:pic>
        <p:nvPicPr>
          <p:cNvPr id="1026" name="Picture 2" descr="cid:image003.jpg@01CB6EE6.70D71B70"/>
          <p:cNvPicPr>
            <a:picLocks noChangeAspect="1" noChangeArrowheads="1"/>
          </p:cNvPicPr>
          <p:nvPr/>
        </p:nvPicPr>
        <p:blipFill>
          <a:blip r:embed="rId8"/>
          <a:srcRect/>
          <a:stretch>
            <a:fillRect/>
          </a:stretch>
        </p:blipFill>
        <p:spPr bwMode="auto">
          <a:xfrm>
            <a:off x="5414216" y="3147731"/>
            <a:ext cx="838200" cy="1108587"/>
          </a:xfrm>
          <a:prstGeom prst="rect">
            <a:avLst/>
          </a:prstGeom>
          <a:noFill/>
          <a:ln w="9525">
            <a:solidFill>
              <a:schemeClr val="tx1"/>
            </a:solidFill>
            <a:miter lim="800000"/>
            <a:headEnd/>
            <a:tailEnd/>
          </a:ln>
        </p:spPr>
      </p:pic>
      <p:pic>
        <p:nvPicPr>
          <p:cNvPr id="22" name="Picture 21" descr="Cascade Process logo.jpg"/>
          <p:cNvPicPr>
            <a:picLocks noChangeAspect="1"/>
          </p:cNvPicPr>
          <p:nvPr/>
        </p:nvPicPr>
        <p:blipFill>
          <a:blip r:embed="rId9" cstate="print">
            <a:clrChange>
              <a:clrFrom>
                <a:srgbClr val="FFFFFF"/>
              </a:clrFrom>
              <a:clrTo>
                <a:srgbClr val="FFFFFF">
                  <a:alpha val="0"/>
                </a:srgbClr>
              </a:clrTo>
            </a:clrChange>
          </a:blip>
          <a:stretch>
            <a:fillRect/>
          </a:stretch>
        </p:blipFill>
        <p:spPr>
          <a:xfrm>
            <a:off x="7607808" y="0"/>
            <a:ext cx="1536192" cy="1143000"/>
          </a:xfrm>
          <a:prstGeom prst="rect">
            <a:avLst/>
          </a:prstGeom>
        </p:spPr>
      </p:pic>
      <p:sp>
        <p:nvSpPr>
          <p:cNvPr id="23" name="Rectangle 22"/>
          <p:cNvSpPr/>
          <p:nvPr/>
        </p:nvSpPr>
        <p:spPr bwMode="auto">
          <a:xfrm>
            <a:off x="0" y="1179096"/>
            <a:ext cx="9143999" cy="48125"/>
          </a:xfrm>
          <a:prstGeom prst="rect">
            <a:avLst/>
          </a:prstGeom>
          <a:gradFill>
            <a:gsLst>
              <a:gs pos="0">
                <a:schemeClr val="accent1"/>
              </a:gs>
              <a:gs pos="50000">
                <a:srgbClr val="000000">
                  <a:alpha val="29000"/>
                </a:srgbClr>
              </a:gs>
              <a:gs pos="100000">
                <a:schemeClr val="bg1"/>
              </a:gs>
            </a:gsLst>
            <a:lin ang="186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umnst777 Lt BT" pitchFamily="125" charset="0"/>
            </a:endParaRPr>
          </a:p>
        </p:txBody>
      </p:sp>
      <p:sp>
        <p:nvSpPr>
          <p:cNvPr id="21" name="Title 1"/>
          <p:cNvSpPr txBox="1">
            <a:spLocks/>
          </p:cNvSpPr>
          <p:nvPr/>
        </p:nvSpPr>
        <p:spPr bwMode="gray">
          <a:xfrm>
            <a:off x="242212" y="136525"/>
            <a:ext cx="8226425" cy="96043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US" sz="3400" b="0" i="0" u="none" strike="noStrike" kern="0" cap="none" spc="0" normalizeH="0" baseline="0" noProof="0" dirty="0" smtClean="0">
                <a:ln>
                  <a:noFill/>
                </a:ln>
                <a:solidFill>
                  <a:schemeClr val="tx1"/>
                </a:solidFill>
                <a:effectLst/>
                <a:uLnTx/>
                <a:uFillTx/>
                <a:latin typeface="Arial" pitchFamily="34" charset="0"/>
                <a:ea typeface="ＭＳ Ｐゴシック" pitchFamily="125" charset="-128"/>
                <a:cs typeface="Arial" pitchFamily="34" charset="0"/>
              </a:rPr>
              <a:t>Questions?</a:t>
            </a:r>
            <a:endParaRPr kumimoji="0" lang="en-US" sz="3400" b="0" i="0" u="none" strike="noStrike" kern="0" cap="none" spc="0" normalizeH="0" baseline="0" noProof="0" dirty="0">
              <a:ln>
                <a:noFill/>
              </a:ln>
              <a:solidFill>
                <a:schemeClr val="tx1"/>
              </a:solidFill>
              <a:effectLst/>
              <a:uLnTx/>
              <a:uFillTx/>
              <a:latin typeface="Arial" pitchFamily="34" charset="0"/>
              <a:ea typeface="ＭＳ Ｐゴシック" pitchFamily="125" charset="-128"/>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itchFamily="34" charset="0"/>
                <a:cs typeface="Arial" pitchFamily="34" charset="0"/>
              </a:rPr>
              <a:t>Corporate Responsibility    Communication Cascade</a:t>
            </a:r>
            <a:endParaRPr lang="en-US" dirty="0">
              <a:latin typeface="Arial" pitchFamily="34" charset="0"/>
              <a:cs typeface="Arial" pitchFamily="34" charset="0"/>
            </a:endParaRPr>
          </a:p>
        </p:txBody>
      </p:sp>
      <p:sp>
        <p:nvSpPr>
          <p:cNvPr id="3" name="Content Placeholder 2"/>
          <p:cNvSpPr>
            <a:spLocks noGrp="1"/>
          </p:cNvSpPr>
          <p:nvPr>
            <p:ph idx="1"/>
          </p:nvPr>
        </p:nvSpPr>
        <p:spPr>
          <a:xfrm>
            <a:off x="457200" y="1949116"/>
            <a:ext cx="8305800" cy="4150895"/>
          </a:xfrm>
        </p:spPr>
        <p:txBody>
          <a:bodyPr/>
          <a:lstStyle/>
          <a:p>
            <a:pPr>
              <a:spcAft>
                <a:spcPts val="1200"/>
              </a:spcAft>
            </a:pPr>
            <a:r>
              <a:rPr lang="en-US" sz="2400" dirty="0" smtClean="0">
                <a:latin typeface="Arial" pitchFamily="34" charset="0"/>
                <a:cs typeface="Arial" pitchFamily="34" charset="0"/>
              </a:rPr>
              <a:t>This cascade is intended to…</a:t>
            </a:r>
          </a:p>
          <a:p>
            <a:pPr lvl="1">
              <a:spcAft>
                <a:spcPts val="1200"/>
              </a:spcAft>
            </a:pPr>
            <a:r>
              <a:rPr lang="en-US" sz="2200" dirty="0" smtClean="0">
                <a:solidFill>
                  <a:schemeClr val="accent4"/>
                </a:solidFill>
                <a:latin typeface="Arial" pitchFamily="34" charset="0"/>
                <a:cs typeface="Arial" pitchFamily="34" charset="0"/>
              </a:rPr>
              <a:t>Remind employees to complete all compliance training and to highlight new policy language regarding the enforcement of training completion</a:t>
            </a:r>
          </a:p>
          <a:p>
            <a:pPr lvl="1"/>
            <a:r>
              <a:rPr lang="en-US" sz="2200" dirty="0" smtClean="0">
                <a:latin typeface="Arial" pitchFamily="34" charset="0"/>
                <a:cs typeface="Arial" pitchFamily="34" charset="0"/>
              </a:rPr>
              <a:t>Introduce a new compliance tool that is now available at Geospatial Systems locations*</a:t>
            </a:r>
          </a:p>
          <a:p>
            <a:pPr lvl="1">
              <a:buNone/>
            </a:pPr>
            <a:endParaRPr lang="en-US" sz="2200" dirty="0" smtClean="0">
              <a:solidFill>
                <a:srgbClr val="FF0000"/>
              </a:solidFill>
              <a:latin typeface="Arial" pitchFamily="34" charset="0"/>
              <a:cs typeface="Arial" pitchFamily="34" charset="0"/>
            </a:endParaRPr>
          </a:p>
          <a:p>
            <a:pPr lvl="1">
              <a:buNone/>
            </a:pPr>
            <a:endParaRPr lang="en-US" dirty="0" smtClean="0">
              <a:solidFill>
                <a:srgbClr val="FF0000"/>
              </a:solidFill>
              <a:latin typeface="Arial" pitchFamily="34" charset="0"/>
              <a:cs typeface="Arial" pitchFamily="34" charset="0"/>
            </a:endParaRPr>
          </a:p>
          <a:p>
            <a:pPr lvl="1">
              <a:buNone/>
            </a:pPr>
            <a:endParaRPr lang="en-US" dirty="0" smtClean="0">
              <a:latin typeface="Arial" pitchFamily="34" charset="0"/>
              <a:cs typeface="Arial" pitchFamily="34" charset="0"/>
            </a:endParaRPr>
          </a:p>
          <a:p>
            <a:pPr lvl="1">
              <a:buNone/>
            </a:pPr>
            <a:r>
              <a:rPr lang="en-US" sz="1800" i="1" dirty="0" smtClean="0">
                <a:latin typeface="Arial" pitchFamily="34" charset="0"/>
                <a:cs typeface="Arial" pitchFamily="34" charset="0"/>
              </a:rPr>
              <a:t>*Not in Dayton, Ohio or San Diego, California sites</a:t>
            </a:r>
          </a:p>
        </p:txBody>
      </p:sp>
      <p:pic>
        <p:nvPicPr>
          <p:cNvPr id="6" name="Picture 5" descr="Cascade Process logo.jpg"/>
          <p:cNvPicPr>
            <a:picLocks noChangeAspect="1"/>
          </p:cNvPicPr>
          <p:nvPr/>
        </p:nvPicPr>
        <p:blipFill>
          <a:blip r:embed="rId3" cstate="print">
            <a:clrChange>
              <a:clrFrom>
                <a:srgbClr val="FFFFFF"/>
              </a:clrFrom>
              <a:clrTo>
                <a:srgbClr val="FFFFFF">
                  <a:alpha val="0"/>
                </a:srgbClr>
              </a:clrTo>
            </a:clrChange>
          </a:blip>
          <a:stretch>
            <a:fillRect/>
          </a:stretch>
        </p:blipFill>
        <p:spPr>
          <a:xfrm>
            <a:off x="7607808" y="0"/>
            <a:ext cx="1536192" cy="1143000"/>
          </a:xfrm>
          <a:prstGeom prst="rect">
            <a:avLst/>
          </a:prstGeom>
        </p:spPr>
      </p:pic>
      <p:sp>
        <p:nvSpPr>
          <p:cNvPr id="7" name="Rectangle 6"/>
          <p:cNvSpPr/>
          <p:nvPr/>
        </p:nvSpPr>
        <p:spPr bwMode="auto">
          <a:xfrm>
            <a:off x="0" y="1179096"/>
            <a:ext cx="9143999" cy="48125"/>
          </a:xfrm>
          <a:prstGeom prst="rect">
            <a:avLst/>
          </a:prstGeom>
          <a:gradFill>
            <a:gsLst>
              <a:gs pos="0">
                <a:schemeClr val="accent1"/>
              </a:gs>
              <a:gs pos="50000">
                <a:srgbClr val="000000">
                  <a:alpha val="29000"/>
                </a:srgbClr>
              </a:gs>
              <a:gs pos="100000">
                <a:schemeClr val="bg1"/>
              </a:gs>
            </a:gsLst>
            <a:lin ang="186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umnst777 Lt BT" pitchFamily="125"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49116"/>
            <a:ext cx="8229600" cy="3838073"/>
          </a:xfrm>
        </p:spPr>
        <p:txBody>
          <a:bodyPr/>
          <a:lstStyle/>
          <a:p>
            <a:r>
              <a:rPr lang="en-US" sz="2400" dirty="0" smtClean="0">
                <a:latin typeface="Arial" pitchFamily="34" charset="0"/>
                <a:cs typeface="Arial" pitchFamily="34" charset="0"/>
              </a:rPr>
              <a:t>A combined network of resources available to help guide Geospatial Systems employees’ adherence to ethics and compliance rules</a:t>
            </a:r>
          </a:p>
          <a:p>
            <a:r>
              <a:rPr lang="en-US" sz="2400" dirty="0" smtClean="0">
                <a:latin typeface="Arial" pitchFamily="34" charset="0"/>
                <a:cs typeface="Arial" pitchFamily="34" charset="0"/>
              </a:rPr>
              <a:t>An organization that includes the ethics, security and trade compliance departments.</a:t>
            </a:r>
            <a:endParaRPr lang="en-US" sz="2400" dirty="0">
              <a:latin typeface="Arial" pitchFamily="34" charset="0"/>
              <a:cs typeface="Arial" pitchFamily="34" charset="0"/>
            </a:endParaRPr>
          </a:p>
        </p:txBody>
      </p:sp>
      <p:sp>
        <p:nvSpPr>
          <p:cNvPr id="7" name="Title 1"/>
          <p:cNvSpPr txBox="1">
            <a:spLocks/>
          </p:cNvSpPr>
          <p:nvPr/>
        </p:nvSpPr>
        <p:spPr bwMode="gray">
          <a:xfrm>
            <a:off x="458788" y="136525"/>
            <a:ext cx="8226425" cy="96043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US" sz="3400" b="0" i="0" u="none" strike="noStrike" kern="0" cap="none" spc="0" normalizeH="0" baseline="0" noProof="0" dirty="0" smtClean="0">
                <a:ln>
                  <a:noFill/>
                </a:ln>
                <a:solidFill>
                  <a:schemeClr val="tx1"/>
                </a:solidFill>
                <a:effectLst/>
                <a:uLnTx/>
                <a:uFillTx/>
                <a:latin typeface="Arial" pitchFamily="34" charset="0"/>
                <a:ea typeface="ＭＳ Ｐゴシック" pitchFamily="125" charset="-128"/>
                <a:cs typeface="Arial" pitchFamily="34" charset="0"/>
              </a:rPr>
              <a:t>Corporate Responsibility </a:t>
            </a:r>
          </a:p>
          <a:p>
            <a:pPr marL="0" marR="0" lvl="0" indent="0" algn="ctr" defTabSz="914400" rtl="0" eaLnBrk="1" fontAlgn="base" latinLnBrk="0" hangingPunct="1">
              <a:lnSpc>
                <a:spcPct val="90000"/>
              </a:lnSpc>
              <a:spcBef>
                <a:spcPct val="0"/>
              </a:spcBef>
              <a:spcAft>
                <a:spcPct val="0"/>
              </a:spcAft>
              <a:buClrTx/>
              <a:buSzTx/>
              <a:buFontTx/>
              <a:buNone/>
              <a:tabLst/>
              <a:defRPr/>
            </a:pPr>
            <a:r>
              <a:rPr kumimoji="0" lang="en-US" sz="3400" b="0" i="0" u="none" strike="noStrike" kern="0" cap="none" spc="0" normalizeH="0" baseline="0" noProof="0" dirty="0" smtClean="0">
                <a:ln>
                  <a:noFill/>
                </a:ln>
                <a:solidFill>
                  <a:schemeClr val="tx1"/>
                </a:solidFill>
                <a:effectLst/>
                <a:uLnTx/>
                <a:uFillTx/>
                <a:latin typeface="Arial" pitchFamily="34" charset="0"/>
                <a:ea typeface="ＭＳ Ｐゴシック" pitchFamily="125" charset="-128"/>
                <a:cs typeface="Arial" pitchFamily="34" charset="0"/>
              </a:rPr>
              <a:t>at GS is:</a:t>
            </a:r>
            <a:endParaRPr kumimoji="0" lang="en-US" sz="3400" b="0" i="0" u="none" strike="noStrike" kern="0" cap="none" spc="0" normalizeH="0" baseline="0" noProof="0" dirty="0">
              <a:ln>
                <a:noFill/>
              </a:ln>
              <a:solidFill>
                <a:schemeClr val="tx1"/>
              </a:solidFill>
              <a:effectLst/>
              <a:uLnTx/>
              <a:uFillTx/>
              <a:latin typeface="Arial" pitchFamily="34" charset="0"/>
              <a:ea typeface="ＭＳ Ｐゴシック" pitchFamily="125" charset="-128"/>
              <a:cs typeface="Arial" pitchFamily="34" charset="0"/>
            </a:endParaRPr>
          </a:p>
        </p:txBody>
      </p:sp>
      <p:pic>
        <p:nvPicPr>
          <p:cNvPr id="8" name="Picture 7" descr="Cascade Process logo.jpg"/>
          <p:cNvPicPr>
            <a:picLocks noChangeAspect="1"/>
          </p:cNvPicPr>
          <p:nvPr/>
        </p:nvPicPr>
        <p:blipFill>
          <a:blip r:embed="rId3" cstate="print">
            <a:clrChange>
              <a:clrFrom>
                <a:srgbClr val="FFFFFF"/>
              </a:clrFrom>
              <a:clrTo>
                <a:srgbClr val="FFFFFF">
                  <a:alpha val="0"/>
                </a:srgbClr>
              </a:clrTo>
            </a:clrChange>
          </a:blip>
          <a:stretch>
            <a:fillRect/>
          </a:stretch>
        </p:blipFill>
        <p:spPr>
          <a:xfrm>
            <a:off x="7607808" y="0"/>
            <a:ext cx="1536192" cy="1143000"/>
          </a:xfrm>
          <a:prstGeom prst="rect">
            <a:avLst/>
          </a:prstGeom>
        </p:spPr>
      </p:pic>
      <p:sp>
        <p:nvSpPr>
          <p:cNvPr id="9" name="Rectangle 8"/>
          <p:cNvSpPr/>
          <p:nvPr/>
        </p:nvSpPr>
        <p:spPr bwMode="auto">
          <a:xfrm>
            <a:off x="0" y="1179096"/>
            <a:ext cx="9143999" cy="48125"/>
          </a:xfrm>
          <a:prstGeom prst="rect">
            <a:avLst/>
          </a:prstGeom>
          <a:gradFill>
            <a:gsLst>
              <a:gs pos="0">
                <a:schemeClr val="accent1"/>
              </a:gs>
              <a:gs pos="50000">
                <a:srgbClr val="000000">
                  <a:alpha val="29000"/>
                </a:srgbClr>
              </a:gs>
              <a:gs pos="100000">
                <a:schemeClr val="bg1"/>
              </a:gs>
            </a:gsLst>
            <a:lin ang="186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umnst777 Lt BT" pitchFamily="125"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itchFamily="34" charset="0"/>
                <a:cs typeface="Arial" pitchFamily="34" charset="0"/>
              </a:rPr>
              <a:t>Compliance Training</a:t>
            </a:r>
            <a:endParaRPr lang="en-US" dirty="0">
              <a:latin typeface="Arial" pitchFamily="34" charset="0"/>
              <a:cs typeface="Arial" pitchFamily="34" charset="0"/>
            </a:endParaRPr>
          </a:p>
        </p:txBody>
      </p:sp>
      <p:sp>
        <p:nvSpPr>
          <p:cNvPr id="3" name="Content Placeholder 2"/>
          <p:cNvSpPr>
            <a:spLocks noGrp="1"/>
          </p:cNvSpPr>
          <p:nvPr>
            <p:ph idx="1"/>
          </p:nvPr>
        </p:nvSpPr>
        <p:spPr>
          <a:xfrm>
            <a:off x="457200" y="1937084"/>
            <a:ext cx="8305800" cy="4150895"/>
          </a:xfrm>
        </p:spPr>
        <p:txBody>
          <a:bodyPr/>
          <a:lstStyle/>
          <a:p>
            <a:r>
              <a:rPr lang="en-US" sz="2400" dirty="0" smtClean="0">
                <a:solidFill>
                  <a:schemeClr val="accent4"/>
                </a:solidFill>
              </a:rPr>
              <a:t>Part of CR’s responsibility to provide guidance about ethics and compliance involves annual compliance training. Education is not just a key component of Corporate Responsibility, but it is each employee’s personal responsibility. </a:t>
            </a:r>
          </a:p>
          <a:p>
            <a:r>
              <a:rPr lang="en-US" sz="2400" dirty="0" smtClean="0">
                <a:solidFill>
                  <a:schemeClr val="accent4"/>
                </a:solidFill>
              </a:rPr>
              <a:t>A new policy has been developed to help ensure that all ITT employees understand their obligation to complete assigned mandatory training. </a:t>
            </a:r>
            <a:r>
              <a:rPr lang="en-US" sz="2400" dirty="0" smtClean="0"/>
              <a:t>It involves set progressive disciplinary deadlines aimed at preventing delinquent compliance training completion in the future.  </a:t>
            </a:r>
          </a:p>
        </p:txBody>
      </p:sp>
      <p:pic>
        <p:nvPicPr>
          <p:cNvPr id="6" name="Picture 5" descr="Cascade Process logo.jpg"/>
          <p:cNvPicPr>
            <a:picLocks noChangeAspect="1"/>
          </p:cNvPicPr>
          <p:nvPr/>
        </p:nvPicPr>
        <p:blipFill>
          <a:blip r:embed="rId3" cstate="print">
            <a:clrChange>
              <a:clrFrom>
                <a:srgbClr val="FFFFFF"/>
              </a:clrFrom>
              <a:clrTo>
                <a:srgbClr val="FFFFFF">
                  <a:alpha val="0"/>
                </a:srgbClr>
              </a:clrTo>
            </a:clrChange>
          </a:blip>
          <a:stretch>
            <a:fillRect/>
          </a:stretch>
        </p:blipFill>
        <p:spPr>
          <a:xfrm>
            <a:off x="7607808" y="0"/>
            <a:ext cx="1536192" cy="1143000"/>
          </a:xfrm>
          <a:prstGeom prst="rect">
            <a:avLst/>
          </a:prstGeom>
        </p:spPr>
      </p:pic>
      <p:sp>
        <p:nvSpPr>
          <p:cNvPr id="7" name="Rectangle 6"/>
          <p:cNvSpPr/>
          <p:nvPr/>
        </p:nvSpPr>
        <p:spPr bwMode="auto">
          <a:xfrm>
            <a:off x="0" y="1179096"/>
            <a:ext cx="9143999" cy="48125"/>
          </a:xfrm>
          <a:prstGeom prst="rect">
            <a:avLst/>
          </a:prstGeom>
          <a:gradFill>
            <a:gsLst>
              <a:gs pos="0">
                <a:schemeClr val="accent1"/>
              </a:gs>
              <a:gs pos="50000">
                <a:srgbClr val="000000">
                  <a:alpha val="29000"/>
                </a:srgbClr>
              </a:gs>
              <a:gs pos="100000">
                <a:schemeClr val="bg1"/>
              </a:gs>
            </a:gsLst>
            <a:lin ang="186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umnst777 Lt BT" pitchFamily="125"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itchFamily="34" charset="0"/>
                <a:cs typeface="Arial" pitchFamily="34" charset="0"/>
              </a:rPr>
              <a:t>Current List of                            Mandatory Training:</a:t>
            </a:r>
            <a:endParaRPr lang="en-US" dirty="0">
              <a:latin typeface="Arial" pitchFamily="34" charset="0"/>
              <a:cs typeface="Arial" pitchFamily="34" charset="0"/>
            </a:endParaRPr>
          </a:p>
        </p:txBody>
      </p:sp>
      <p:pic>
        <p:nvPicPr>
          <p:cNvPr id="6" name="Picture 5" descr="Cascade Process logo.jpg"/>
          <p:cNvPicPr>
            <a:picLocks noChangeAspect="1"/>
          </p:cNvPicPr>
          <p:nvPr/>
        </p:nvPicPr>
        <p:blipFill>
          <a:blip r:embed="rId3" cstate="print">
            <a:clrChange>
              <a:clrFrom>
                <a:srgbClr val="FFFFFF"/>
              </a:clrFrom>
              <a:clrTo>
                <a:srgbClr val="FFFFFF">
                  <a:alpha val="0"/>
                </a:srgbClr>
              </a:clrTo>
            </a:clrChange>
          </a:blip>
          <a:stretch>
            <a:fillRect/>
          </a:stretch>
        </p:blipFill>
        <p:spPr>
          <a:xfrm>
            <a:off x="7607808" y="0"/>
            <a:ext cx="1536192" cy="1143000"/>
          </a:xfrm>
          <a:prstGeom prst="rect">
            <a:avLst/>
          </a:prstGeom>
        </p:spPr>
      </p:pic>
      <p:sp>
        <p:nvSpPr>
          <p:cNvPr id="7" name="Rectangle 6"/>
          <p:cNvSpPr/>
          <p:nvPr/>
        </p:nvSpPr>
        <p:spPr bwMode="auto">
          <a:xfrm>
            <a:off x="0" y="1179096"/>
            <a:ext cx="9143999" cy="48125"/>
          </a:xfrm>
          <a:prstGeom prst="rect">
            <a:avLst/>
          </a:prstGeom>
          <a:gradFill>
            <a:gsLst>
              <a:gs pos="0">
                <a:schemeClr val="accent1"/>
              </a:gs>
              <a:gs pos="50000">
                <a:srgbClr val="000000">
                  <a:alpha val="29000"/>
                </a:srgbClr>
              </a:gs>
              <a:gs pos="100000">
                <a:schemeClr val="bg1"/>
              </a:gs>
            </a:gsLst>
            <a:lin ang="186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umnst777 Lt BT" pitchFamily="125" charset="0"/>
            </a:endParaRPr>
          </a:p>
        </p:txBody>
      </p:sp>
      <p:graphicFrame>
        <p:nvGraphicFramePr>
          <p:cNvPr id="8" name="Content Placeholder 3"/>
          <p:cNvGraphicFramePr>
            <a:graphicFrameLocks noGrp="1"/>
          </p:cNvGraphicFramePr>
          <p:nvPr>
            <p:ph idx="1"/>
          </p:nvPr>
        </p:nvGraphicFramePr>
        <p:xfrm>
          <a:off x="216569" y="1363584"/>
          <a:ext cx="8722894" cy="5361243"/>
        </p:xfrm>
        <a:graphic>
          <a:graphicData uri="http://schemas.openxmlformats.org/drawingml/2006/table">
            <a:tbl>
              <a:tblPr firstRow="1" bandRow="1">
                <a:tableStyleId>{5C22544A-7EE6-4342-B048-85BDC9FD1C3A}</a:tableStyleId>
              </a:tblPr>
              <a:tblGrid>
                <a:gridCol w="2261249"/>
                <a:gridCol w="4091424"/>
                <a:gridCol w="1276279"/>
                <a:gridCol w="1093942"/>
              </a:tblGrid>
              <a:tr h="595015">
                <a:tc>
                  <a:txBody>
                    <a:bodyPr/>
                    <a:lstStyle/>
                    <a:p>
                      <a:r>
                        <a:rPr lang="en-US" sz="1400" dirty="0" smtClean="0">
                          <a:latin typeface="Arial" pitchFamily="34" charset="0"/>
                          <a:cs typeface="Arial" pitchFamily="34" charset="0"/>
                        </a:rPr>
                        <a:t>Course</a:t>
                      </a:r>
                      <a:endParaRPr lang="en-US" sz="1400" dirty="0">
                        <a:latin typeface="Arial" pitchFamily="34" charset="0"/>
                        <a:cs typeface="Arial" pitchFamily="34" charset="0"/>
                      </a:endParaRPr>
                    </a:p>
                  </a:txBody>
                  <a:tcPr>
                    <a:solidFill>
                      <a:schemeClr val="accent5">
                        <a:lumMod val="75000"/>
                      </a:schemeClr>
                    </a:solidFill>
                  </a:tcPr>
                </a:tc>
                <a:tc>
                  <a:txBody>
                    <a:bodyPr/>
                    <a:lstStyle/>
                    <a:p>
                      <a:pPr algn="ctr"/>
                      <a:r>
                        <a:rPr lang="en-US" sz="1400" dirty="0" smtClean="0">
                          <a:latin typeface="Arial" pitchFamily="34" charset="0"/>
                          <a:cs typeface="Arial" pitchFamily="34" charset="0"/>
                        </a:rPr>
                        <a:t>Target Audience</a:t>
                      </a:r>
                      <a:endParaRPr lang="en-US" sz="1400" dirty="0">
                        <a:latin typeface="Arial" pitchFamily="34" charset="0"/>
                        <a:cs typeface="Arial" pitchFamily="34" charset="0"/>
                      </a:endParaRPr>
                    </a:p>
                  </a:txBody>
                  <a:tcPr>
                    <a:solidFill>
                      <a:schemeClr val="accent5">
                        <a:lumMod val="75000"/>
                      </a:schemeClr>
                    </a:solidFill>
                  </a:tcPr>
                </a:tc>
                <a:tc>
                  <a:txBody>
                    <a:bodyPr/>
                    <a:lstStyle/>
                    <a:p>
                      <a:pPr algn="ctr"/>
                      <a:r>
                        <a:rPr lang="en-US" sz="1400" dirty="0" smtClean="0">
                          <a:latin typeface="Arial" pitchFamily="34" charset="0"/>
                          <a:cs typeface="Arial" pitchFamily="34" charset="0"/>
                        </a:rPr>
                        <a:t>Length</a:t>
                      </a:r>
                      <a:endParaRPr lang="en-US" sz="1400" dirty="0">
                        <a:latin typeface="Arial" pitchFamily="34" charset="0"/>
                        <a:cs typeface="Arial" pitchFamily="34" charset="0"/>
                      </a:endParaRPr>
                    </a:p>
                  </a:txBody>
                  <a:tcPr>
                    <a:solidFill>
                      <a:schemeClr val="accent5">
                        <a:lumMod val="75000"/>
                      </a:schemeClr>
                    </a:solidFill>
                  </a:tcPr>
                </a:tc>
                <a:tc>
                  <a:txBody>
                    <a:bodyPr/>
                    <a:lstStyle/>
                    <a:p>
                      <a:pPr algn="ctr"/>
                      <a:r>
                        <a:rPr lang="en-US" sz="1400" dirty="0" smtClean="0">
                          <a:latin typeface="Arial" pitchFamily="34" charset="0"/>
                          <a:cs typeface="Arial" pitchFamily="34" charset="0"/>
                        </a:rPr>
                        <a:t>Launch Date</a:t>
                      </a:r>
                      <a:endParaRPr lang="en-US" sz="1400" dirty="0">
                        <a:latin typeface="Arial" pitchFamily="34" charset="0"/>
                        <a:cs typeface="Arial" pitchFamily="34" charset="0"/>
                      </a:endParaRPr>
                    </a:p>
                  </a:txBody>
                  <a:tcPr>
                    <a:solidFill>
                      <a:schemeClr val="accent5">
                        <a:lumMod val="75000"/>
                      </a:schemeClr>
                    </a:solidFill>
                  </a:tcPr>
                </a:tc>
              </a:tr>
              <a:tr h="321250">
                <a:tc gridSpan="4">
                  <a:txBody>
                    <a:bodyPr/>
                    <a:lstStyle/>
                    <a:p>
                      <a:pPr algn="ctr"/>
                      <a:r>
                        <a:rPr lang="en-US" sz="1600" b="1" dirty="0" smtClean="0">
                          <a:solidFill>
                            <a:schemeClr val="bg1"/>
                          </a:solidFill>
                          <a:latin typeface="Arial" pitchFamily="34" charset="0"/>
                          <a:cs typeface="Arial" pitchFamily="34" charset="0"/>
                        </a:rPr>
                        <a:t>Rolled Out</a:t>
                      </a:r>
                      <a:r>
                        <a:rPr lang="en-US" sz="1600" b="1" baseline="0" dirty="0" smtClean="0">
                          <a:solidFill>
                            <a:schemeClr val="bg1"/>
                          </a:solidFill>
                          <a:latin typeface="Arial" pitchFamily="34" charset="0"/>
                          <a:cs typeface="Arial" pitchFamily="34" charset="0"/>
                        </a:rPr>
                        <a:t> / </a:t>
                      </a:r>
                      <a:r>
                        <a:rPr lang="en-US" sz="1600" b="1" dirty="0" smtClean="0">
                          <a:solidFill>
                            <a:schemeClr val="bg1"/>
                          </a:solidFill>
                          <a:latin typeface="Arial" pitchFamily="34" charset="0"/>
                          <a:cs typeface="Arial" pitchFamily="34" charset="0"/>
                        </a:rPr>
                        <a:t>In Progress</a:t>
                      </a:r>
                      <a:endParaRPr lang="en-US" sz="1600" b="1" dirty="0">
                        <a:solidFill>
                          <a:schemeClr val="bg1"/>
                        </a:solidFill>
                        <a:latin typeface="Arial" pitchFamily="34" charset="0"/>
                        <a:cs typeface="Arial" pitchFamily="34" charset="0"/>
                      </a:endParaRPr>
                    </a:p>
                  </a:txBody>
                  <a:tcPr>
                    <a:solidFill>
                      <a:schemeClr val="accent4">
                        <a:lumMod val="75000"/>
                      </a:schemeClr>
                    </a:solidFill>
                  </a:tcPr>
                </a:tc>
                <a:tc hMerge="1">
                  <a:txBody>
                    <a:bodyPr/>
                    <a:lstStyle/>
                    <a:p>
                      <a:endParaRPr lang="en-US"/>
                    </a:p>
                  </a:txBody>
                  <a:tcPr/>
                </a:tc>
                <a:tc hMerge="1">
                  <a:txBody>
                    <a:bodyPr/>
                    <a:lstStyle/>
                    <a:p>
                      <a:endParaRPr lang="en-US"/>
                    </a:p>
                  </a:txBody>
                  <a:tcPr/>
                </a:tc>
                <a:tc hMerge="1">
                  <a:txBody>
                    <a:bodyPr/>
                    <a:lstStyle/>
                    <a:p>
                      <a:pPr algn="ctr"/>
                      <a:endParaRPr lang="en-US" sz="1200" dirty="0">
                        <a:latin typeface="Arial" pitchFamily="34" charset="0"/>
                        <a:cs typeface="Arial" pitchFamily="34" charset="0"/>
                      </a:endParaRPr>
                    </a:p>
                  </a:txBody>
                  <a:tcPr/>
                </a:tc>
              </a:tr>
              <a:tr h="262841">
                <a:tc>
                  <a:txBody>
                    <a:bodyPr/>
                    <a:lstStyle/>
                    <a:p>
                      <a:r>
                        <a:rPr lang="en-US" sz="1200" b="1" dirty="0" smtClean="0">
                          <a:latin typeface="Arial" pitchFamily="34" charset="0"/>
                          <a:cs typeface="Arial" pitchFamily="34" charset="0"/>
                        </a:rPr>
                        <a:t>Information Security </a:t>
                      </a:r>
                      <a:endParaRPr lang="en-US" sz="1200" b="1" dirty="0">
                        <a:latin typeface="Arial" pitchFamily="34" charset="0"/>
                        <a:cs typeface="Arial" pitchFamily="34" charset="0"/>
                      </a:endParaRPr>
                    </a:p>
                  </a:txBody>
                  <a:tcPr>
                    <a:solidFill>
                      <a:schemeClr val="accent4">
                        <a:lumMod val="40000"/>
                        <a:lumOff val="60000"/>
                      </a:schemeClr>
                    </a:solidFill>
                  </a:tcPr>
                </a:tc>
                <a:tc>
                  <a:txBody>
                    <a:bodyPr/>
                    <a:lstStyle/>
                    <a:p>
                      <a:r>
                        <a:rPr lang="en-US" sz="1200" b="0" dirty="0" smtClean="0">
                          <a:latin typeface="Arial" pitchFamily="34" charset="0"/>
                          <a:cs typeface="Arial" pitchFamily="34" charset="0"/>
                        </a:rPr>
                        <a:t>All</a:t>
                      </a:r>
                      <a:r>
                        <a:rPr lang="en-US" sz="1200" b="0" baseline="0" dirty="0" smtClean="0">
                          <a:latin typeface="Arial" pitchFamily="34" charset="0"/>
                          <a:cs typeface="Arial" pitchFamily="34" charset="0"/>
                        </a:rPr>
                        <a:t> employees with computer access</a:t>
                      </a:r>
                      <a:endParaRPr lang="en-US" sz="1200" b="0" dirty="0">
                        <a:latin typeface="Arial" pitchFamily="34" charset="0"/>
                        <a:cs typeface="Arial" pitchFamily="34" charset="0"/>
                      </a:endParaRPr>
                    </a:p>
                  </a:txBody>
                  <a:tcPr>
                    <a:solidFill>
                      <a:schemeClr val="accent4">
                        <a:lumMod val="40000"/>
                        <a:lumOff val="60000"/>
                      </a:schemeClr>
                    </a:solidFill>
                  </a:tcPr>
                </a:tc>
                <a:tc>
                  <a:txBody>
                    <a:bodyPr/>
                    <a:lstStyle/>
                    <a:p>
                      <a:pPr algn="ctr"/>
                      <a:r>
                        <a:rPr lang="en-US" sz="1200" b="1" dirty="0" smtClean="0">
                          <a:solidFill>
                            <a:srgbClr val="C00000"/>
                          </a:solidFill>
                          <a:latin typeface="Arial" pitchFamily="34" charset="0"/>
                          <a:cs typeface="Arial" pitchFamily="34" charset="0"/>
                        </a:rPr>
                        <a:t>1</a:t>
                      </a:r>
                      <a:r>
                        <a:rPr lang="en-US" sz="1200" b="1" baseline="0" dirty="0" smtClean="0">
                          <a:solidFill>
                            <a:srgbClr val="C00000"/>
                          </a:solidFill>
                          <a:latin typeface="Arial" pitchFamily="34" charset="0"/>
                          <a:cs typeface="Arial" pitchFamily="34" charset="0"/>
                        </a:rPr>
                        <a:t> hr</a:t>
                      </a:r>
                      <a:endParaRPr lang="en-US" sz="1200" b="1" dirty="0">
                        <a:solidFill>
                          <a:srgbClr val="C00000"/>
                        </a:solidFill>
                        <a:latin typeface="Arial" pitchFamily="34" charset="0"/>
                        <a:cs typeface="Arial" pitchFamily="34" charset="0"/>
                      </a:endParaRPr>
                    </a:p>
                  </a:txBody>
                  <a:tcPr>
                    <a:solidFill>
                      <a:schemeClr val="accent4">
                        <a:lumMod val="40000"/>
                        <a:lumOff val="60000"/>
                      </a:schemeClr>
                    </a:solidFill>
                  </a:tcPr>
                </a:tc>
                <a:tc>
                  <a:txBody>
                    <a:bodyPr/>
                    <a:lstStyle/>
                    <a:p>
                      <a:pPr algn="ctr"/>
                      <a:r>
                        <a:rPr lang="en-US" sz="1200" dirty="0" smtClean="0">
                          <a:latin typeface="Arial" pitchFamily="34" charset="0"/>
                          <a:cs typeface="Arial" pitchFamily="34" charset="0"/>
                        </a:rPr>
                        <a:t>06/04/10</a:t>
                      </a:r>
                      <a:endParaRPr lang="en-US" sz="1200" dirty="0">
                        <a:latin typeface="Arial" pitchFamily="34" charset="0"/>
                        <a:cs typeface="Arial" pitchFamily="34" charset="0"/>
                      </a:endParaRPr>
                    </a:p>
                  </a:txBody>
                  <a:tcPr>
                    <a:solidFill>
                      <a:schemeClr val="accent4">
                        <a:lumMod val="40000"/>
                        <a:lumOff val="60000"/>
                      </a:schemeClr>
                    </a:solidFill>
                  </a:tcPr>
                </a:tc>
              </a:tr>
              <a:tr h="438068">
                <a:tc>
                  <a:txBody>
                    <a:bodyPr/>
                    <a:lstStyle/>
                    <a:p>
                      <a:r>
                        <a:rPr lang="en-US" sz="1200" b="1" dirty="0" smtClean="0">
                          <a:latin typeface="Arial" pitchFamily="34" charset="0"/>
                          <a:cs typeface="Arial" pitchFamily="34" charset="0"/>
                        </a:rPr>
                        <a:t>U.S. Export Controls</a:t>
                      </a:r>
                      <a:endParaRPr lang="en-US" sz="1200" b="1" dirty="0">
                        <a:latin typeface="Arial" pitchFamily="34" charset="0"/>
                        <a:cs typeface="Arial" pitchFamily="34" charset="0"/>
                      </a:endParaRPr>
                    </a:p>
                  </a:txBody>
                  <a:tcPr>
                    <a:solidFill>
                      <a:schemeClr val="accent4">
                        <a:lumMod val="40000"/>
                        <a:lumOff val="60000"/>
                      </a:schemeClr>
                    </a:solidFill>
                  </a:tcPr>
                </a:tc>
                <a:tc>
                  <a:txBody>
                    <a:bodyPr/>
                    <a:lstStyle/>
                    <a:p>
                      <a:r>
                        <a:rPr lang="en-US" sz="1200" b="1" dirty="0" smtClean="0">
                          <a:latin typeface="Arial" pitchFamily="34" charset="0"/>
                          <a:cs typeface="Arial" pitchFamily="34" charset="0"/>
                        </a:rPr>
                        <a:t>ALL EMPLOYEES</a:t>
                      </a:r>
                      <a:endParaRPr lang="en-US" sz="1200" b="1" dirty="0">
                        <a:latin typeface="Arial" pitchFamily="34" charset="0"/>
                        <a:cs typeface="Arial" pitchFamily="34" charset="0"/>
                      </a:endParaRPr>
                    </a:p>
                  </a:txBody>
                  <a:tcPr>
                    <a:solidFill>
                      <a:schemeClr val="accent4">
                        <a:lumMod val="60000"/>
                        <a:lumOff val="40000"/>
                      </a:schemeClr>
                    </a:solidFill>
                  </a:tcPr>
                </a:tc>
                <a:tc>
                  <a:txBody>
                    <a:bodyPr/>
                    <a:lstStyle/>
                    <a:p>
                      <a:pPr algn="ctr"/>
                      <a:r>
                        <a:rPr lang="en-US" sz="1200" b="1" dirty="0" smtClean="0">
                          <a:solidFill>
                            <a:srgbClr val="C00000"/>
                          </a:solidFill>
                          <a:latin typeface="Arial" pitchFamily="34" charset="0"/>
                          <a:cs typeface="Arial" pitchFamily="34" charset="0"/>
                        </a:rPr>
                        <a:t>1 hr, 39 min</a:t>
                      </a:r>
                      <a:endParaRPr lang="en-US" sz="1200" dirty="0">
                        <a:solidFill>
                          <a:srgbClr val="C00000"/>
                        </a:solidFill>
                        <a:latin typeface="Arial" pitchFamily="34" charset="0"/>
                        <a:cs typeface="Arial" pitchFamily="34" charset="0"/>
                      </a:endParaRPr>
                    </a:p>
                  </a:txBody>
                  <a:tcPr>
                    <a:solidFill>
                      <a:schemeClr val="accent4">
                        <a:lumMod val="40000"/>
                        <a:lumOff val="60000"/>
                      </a:schemeClr>
                    </a:solidFill>
                  </a:tcPr>
                </a:tc>
                <a:tc>
                  <a:txBody>
                    <a:bodyPr/>
                    <a:lstStyle/>
                    <a:p>
                      <a:pPr algn="ctr"/>
                      <a:r>
                        <a:rPr lang="en-US" sz="1200" dirty="0" smtClean="0">
                          <a:latin typeface="Arial" pitchFamily="34" charset="0"/>
                          <a:cs typeface="Arial" pitchFamily="34" charset="0"/>
                        </a:rPr>
                        <a:t>08/20/10</a:t>
                      </a:r>
                      <a:endParaRPr lang="en-US" sz="1200" dirty="0">
                        <a:latin typeface="Arial" pitchFamily="34" charset="0"/>
                        <a:cs typeface="Arial" pitchFamily="34" charset="0"/>
                      </a:endParaRPr>
                    </a:p>
                  </a:txBody>
                  <a:tcPr>
                    <a:solidFill>
                      <a:schemeClr val="accent4">
                        <a:lumMod val="40000"/>
                        <a:lumOff val="60000"/>
                      </a:schemeClr>
                    </a:solidFill>
                  </a:tcPr>
                </a:tc>
              </a:tr>
              <a:tr h="788522">
                <a:tc>
                  <a:txBody>
                    <a:bodyPr/>
                    <a:lstStyle/>
                    <a:p>
                      <a:r>
                        <a:rPr lang="en-US" sz="1200" b="1" dirty="0" smtClean="0">
                          <a:latin typeface="Arial" pitchFamily="34" charset="0"/>
                          <a:cs typeface="Arial" pitchFamily="34" charset="0"/>
                        </a:rPr>
                        <a:t>Truth in Negotiations Act (TINA)</a:t>
                      </a:r>
                      <a:endParaRPr lang="en-US" sz="1200" b="1" dirty="0">
                        <a:latin typeface="Arial" pitchFamily="34" charset="0"/>
                        <a:cs typeface="Arial" pitchFamily="34" charset="0"/>
                      </a:endParaRPr>
                    </a:p>
                  </a:txBody>
                  <a:tcPr>
                    <a:solidFill>
                      <a:schemeClr val="accent4">
                        <a:lumMod val="40000"/>
                        <a:lumOff val="60000"/>
                      </a:schemeClr>
                    </a:solidFill>
                  </a:tcPr>
                </a:tc>
                <a:tc>
                  <a:txBody>
                    <a:bodyPr/>
                    <a:lstStyle/>
                    <a:p>
                      <a:r>
                        <a:rPr lang="en-US" sz="1200" dirty="0" smtClean="0">
                          <a:latin typeface="Arial" pitchFamily="34" charset="0"/>
                          <a:cs typeface="Arial" pitchFamily="34" charset="0"/>
                        </a:rPr>
                        <a:t>All Contracts, Program Management and Corporate Responsibility employees. Select employees from: HR, Business Development, Finance, Engineering, QA, P&amp;IC, Purchasing and Operations</a:t>
                      </a:r>
                      <a:endParaRPr lang="en-US" sz="1200" dirty="0">
                        <a:latin typeface="Arial" pitchFamily="34" charset="0"/>
                        <a:cs typeface="Arial" pitchFamily="34" charset="0"/>
                      </a:endParaRPr>
                    </a:p>
                  </a:txBody>
                  <a:tcPr>
                    <a:solidFill>
                      <a:schemeClr val="accent4">
                        <a:lumMod val="40000"/>
                        <a:lumOff val="60000"/>
                      </a:schemeClr>
                    </a:solidFill>
                  </a:tcPr>
                </a:tc>
                <a:tc>
                  <a:txBody>
                    <a:bodyPr/>
                    <a:lstStyle/>
                    <a:p>
                      <a:pPr algn="ctr"/>
                      <a:r>
                        <a:rPr lang="en-US" sz="1200" b="1" dirty="0" smtClean="0">
                          <a:solidFill>
                            <a:srgbClr val="C00000"/>
                          </a:solidFill>
                          <a:latin typeface="Arial" pitchFamily="34" charset="0"/>
                          <a:cs typeface="Arial" pitchFamily="34" charset="0"/>
                        </a:rPr>
                        <a:t>1 hr</a:t>
                      </a:r>
                      <a:endParaRPr lang="en-US" sz="1200" b="1" dirty="0">
                        <a:solidFill>
                          <a:srgbClr val="C00000"/>
                        </a:solidFill>
                        <a:latin typeface="Arial" pitchFamily="34" charset="0"/>
                        <a:cs typeface="Arial" pitchFamily="34" charset="0"/>
                      </a:endParaRPr>
                    </a:p>
                  </a:txBody>
                  <a:tcPr>
                    <a:solidFill>
                      <a:schemeClr val="accent4">
                        <a:lumMod val="40000"/>
                        <a:lumOff val="60000"/>
                      </a:schemeClr>
                    </a:solidFill>
                  </a:tcPr>
                </a:tc>
                <a:tc>
                  <a:txBody>
                    <a:bodyPr/>
                    <a:lstStyle/>
                    <a:p>
                      <a:pPr algn="ctr"/>
                      <a:r>
                        <a:rPr lang="en-US" sz="1200" dirty="0" smtClean="0">
                          <a:latin typeface="Arial" pitchFamily="34" charset="0"/>
                          <a:cs typeface="Arial" pitchFamily="34" charset="0"/>
                        </a:rPr>
                        <a:t>09/21/10</a:t>
                      </a:r>
                      <a:endParaRPr lang="en-US" sz="1200" dirty="0">
                        <a:latin typeface="Arial" pitchFamily="34" charset="0"/>
                        <a:cs typeface="Arial" pitchFamily="34" charset="0"/>
                      </a:endParaRPr>
                    </a:p>
                  </a:txBody>
                  <a:tcPr>
                    <a:solidFill>
                      <a:schemeClr val="accent4">
                        <a:lumMod val="40000"/>
                        <a:lumOff val="60000"/>
                      </a:schemeClr>
                    </a:solidFill>
                  </a:tcPr>
                </a:tc>
              </a:tr>
              <a:tr h="788522">
                <a:tc>
                  <a:txBody>
                    <a:bodyPr/>
                    <a:lstStyle/>
                    <a:p>
                      <a:r>
                        <a:rPr lang="en-US" sz="1200" b="1" dirty="0" smtClean="0">
                          <a:latin typeface="Arial" pitchFamily="34" charset="0"/>
                          <a:cs typeface="Arial" pitchFamily="34" charset="0"/>
                        </a:rPr>
                        <a:t>Procurement Integrity</a:t>
                      </a:r>
                      <a:endParaRPr lang="en-US" sz="1200" b="1" dirty="0">
                        <a:latin typeface="Arial" pitchFamily="34" charset="0"/>
                        <a:cs typeface="Arial" pitchFamily="34" charset="0"/>
                      </a:endParaRPr>
                    </a:p>
                  </a:txBody>
                  <a:tcPr>
                    <a:solidFill>
                      <a:schemeClr val="accent4">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latin typeface="Arial" pitchFamily="34" charset="0"/>
                          <a:cs typeface="Arial" pitchFamily="34" charset="0"/>
                        </a:rPr>
                        <a:t>All Contracts, Program Management and Corporate Responsibility employees. Select employees from: HR, Business Development, Finance, Engineering, QA, P&amp;IC, Purchasing and Operations</a:t>
                      </a:r>
                      <a:endParaRPr lang="en-US" sz="1200" dirty="0">
                        <a:latin typeface="Arial" pitchFamily="34" charset="0"/>
                        <a:cs typeface="Arial" pitchFamily="34" charset="0"/>
                      </a:endParaRPr>
                    </a:p>
                  </a:txBody>
                  <a:tcPr>
                    <a:solidFill>
                      <a:schemeClr val="accent4">
                        <a:lumMod val="40000"/>
                        <a:lumOff val="60000"/>
                      </a:schemeClr>
                    </a:solidFill>
                  </a:tcPr>
                </a:tc>
                <a:tc>
                  <a:txBody>
                    <a:bodyPr/>
                    <a:lstStyle/>
                    <a:p>
                      <a:pPr algn="ctr"/>
                      <a:r>
                        <a:rPr lang="en-US" sz="1200" b="1" dirty="0" smtClean="0">
                          <a:solidFill>
                            <a:srgbClr val="C00000"/>
                          </a:solidFill>
                          <a:latin typeface="Arial" pitchFamily="34" charset="0"/>
                          <a:cs typeface="Arial" pitchFamily="34" charset="0"/>
                        </a:rPr>
                        <a:t>1 hr</a:t>
                      </a:r>
                      <a:endParaRPr lang="en-US" sz="1200" b="1" dirty="0">
                        <a:solidFill>
                          <a:srgbClr val="C00000"/>
                        </a:solidFill>
                        <a:latin typeface="Arial" pitchFamily="34" charset="0"/>
                        <a:cs typeface="Arial" pitchFamily="34" charset="0"/>
                      </a:endParaRPr>
                    </a:p>
                  </a:txBody>
                  <a:tcPr>
                    <a:solidFill>
                      <a:schemeClr val="accent4">
                        <a:lumMod val="40000"/>
                        <a:lumOff val="60000"/>
                      </a:schemeClr>
                    </a:solidFill>
                  </a:tcPr>
                </a:tc>
                <a:tc>
                  <a:txBody>
                    <a:bodyPr/>
                    <a:lstStyle/>
                    <a:p>
                      <a:pPr algn="ctr"/>
                      <a:r>
                        <a:rPr lang="en-US" sz="1200" dirty="0" smtClean="0">
                          <a:latin typeface="Arial" pitchFamily="34" charset="0"/>
                          <a:cs typeface="Arial" pitchFamily="34" charset="0"/>
                        </a:rPr>
                        <a:t>10/05/10</a:t>
                      </a:r>
                      <a:endParaRPr lang="en-US" sz="1200" dirty="0">
                        <a:latin typeface="Arial" pitchFamily="34" charset="0"/>
                        <a:cs typeface="Arial" pitchFamily="34" charset="0"/>
                      </a:endParaRPr>
                    </a:p>
                  </a:txBody>
                  <a:tcPr>
                    <a:solidFill>
                      <a:schemeClr val="accent4">
                        <a:lumMod val="40000"/>
                        <a:lumOff val="60000"/>
                      </a:schemeClr>
                    </a:solidFill>
                  </a:tcPr>
                </a:tc>
              </a:tr>
              <a:tr h="7885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Arial" pitchFamily="34" charset="0"/>
                          <a:cs typeface="Arial" pitchFamily="34" charset="0"/>
                        </a:rPr>
                        <a:t>Organizational Conflict of Interest</a:t>
                      </a:r>
                      <a:r>
                        <a:rPr lang="en-US" sz="1200" b="1" baseline="0" dirty="0" smtClean="0">
                          <a:latin typeface="Arial" pitchFamily="34" charset="0"/>
                          <a:cs typeface="Arial" pitchFamily="34" charset="0"/>
                        </a:rPr>
                        <a:t> (OCI)</a:t>
                      </a:r>
                      <a:endParaRPr lang="en-US" sz="1200" b="1" dirty="0" smtClean="0">
                        <a:latin typeface="Arial" pitchFamily="34" charset="0"/>
                        <a:cs typeface="Arial" pitchFamily="34" charset="0"/>
                      </a:endParaRPr>
                    </a:p>
                    <a:p>
                      <a:endParaRPr lang="en-US" sz="1200" b="1" dirty="0">
                        <a:latin typeface="Arial" pitchFamily="34" charset="0"/>
                        <a:cs typeface="Arial" pitchFamily="34" charset="0"/>
                      </a:endParaRPr>
                    </a:p>
                  </a:txBody>
                  <a:tcPr>
                    <a:solidFill>
                      <a:schemeClr val="accent4">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latin typeface="Arial" pitchFamily="34" charset="0"/>
                          <a:cs typeface="Arial" pitchFamily="34" charset="0"/>
                        </a:rPr>
                        <a:t>All Contracts, Program Management and Corporate Responsibility employees. Select employees from: HR, Business Development, Finance, Engineering and Operations</a:t>
                      </a:r>
                      <a:endParaRPr lang="en-US" sz="1200" b="1" dirty="0">
                        <a:latin typeface="Arial" pitchFamily="34" charset="0"/>
                        <a:cs typeface="Arial" pitchFamily="34" charset="0"/>
                      </a:endParaRPr>
                    </a:p>
                  </a:txBody>
                  <a:tcPr>
                    <a:solidFill>
                      <a:schemeClr val="accent4">
                        <a:lumMod val="40000"/>
                        <a:lumOff val="60000"/>
                      </a:schemeClr>
                    </a:solidFill>
                  </a:tcPr>
                </a:tc>
                <a:tc>
                  <a:txBody>
                    <a:bodyPr/>
                    <a:lstStyle/>
                    <a:p>
                      <a:pPr algn="ctr"/>
                      <a:r>
                        <a:rPr lang="en-US" sz="1200" b="1" dirty="0" smtClean="0">
                          <a:solidFill>
                            <a:srgbClr val="C00000"/>
                          </a:solidFill>
                          <a:latin typeface="Arial" pitchFamily="34" charset="0"/>
                          <a:cs typeface="Arial" pitchFamily="34" charset="0"/>
                        </a:rPr>
                        <a:t>18 min</a:t>
                      </a:r>
                      <a:endParaRPr lang="en-US" sz="1200" b="1" dirty="0">
                        <a:solidFill>
                          <a:srgbClr val="C00000"/>
                        </a:solidFill>
                        <a:latin typeface="Arial" pitchFamily="34" charset="0"/>
                        <a:cs typeface="Arial" pitchFamily="34" charset="0"/>
                      </a:endParaRPr>
                    </a:p>
                  </a:txBody>
                  <a:tcPr>
                    <a:solidFill>
                      <a:schemeClr val="accent4">
                        <a:lumMod val="40000"/>
                        <a:lumOff val="60000"/>
                      </a:schemeClr>
                    </a:solidFill>
                  </a:tcPr>
                </a:tc>
                <a:tc>
                  <a:txBody>
                    <a:bodyPr/>
                    <a:lstStyle/>
                    <a:p>
                      <a:pPr algn="ctr"/>
                      <a:r>
                        <a:rPr lang="en-US" sz="1200" dirty="0" smtClean="0">
                          <a:latin typeface="Arial" pitchFamily="34" charset="0"/>
                          <a:cs typeface="Arial" pitchFamily="34" charset="0"/>
                        </a:rPr>
                        <a:t>10/20/10</a:t>
                      </a:r>
                      <a:endParaRPr lang="en-US" sz="1200" dirty="0">
                        <a:latin typeface="Arial" pitchFamily="34" charset="0"/>
                        <a:cs typeface="Arial" pitchFamily="34" charset="0"/>
                      </a:endParaRPr>
                    </a:p>
                  </a:txBody>
                  <a:tcPr>
                    <a:solidFill>
                      <a:schemeClr val="accent4">
                        <a:lumMod val="40000"/>
                        <a:lumOff val="60000"/>
                      </a:schemeClr>
                    </a:solidFill>
                  </a:tcPr>
                </a:tc>
              </a:tr>
              <a:tr h="321250">
                <a:tc gridSpan="4">
                  <a:txBody>
                    <a:bodyPr/>
                    <a:lstStyle/>
                    <a:p>
                      <a:pPr algn="ctr"/>
                      <a:r>
                        <a:rPr lang="en-US" sz="1600" b="1" dirty="0" smtClean="0">
                          <a:solidFill>
                            <a:schemeClr val="bg1"/>
                          </a:solidFill>
                          <a:latin typeface="Arial" pitchFamily="34" charset="0"/>
                          <a:cs typeface="Arial" pitchFamily="34" charset="0"/>
                        </a:rPr>
                        <a:t>Upcoming</a:t>
                      </a:r>
                      <a:endParaRPr lang="en-US" sz="1600" b="1" dirty="0">
                        <a:solidFill>
                          <a:schemeClr val="bg1"/>
                        </a:solidFill>
                        <a:latin typeface="Arial" pitchFamily="34" charset="0"/>
                        <a:cs typeface="Arial" pitchFamily="34" charset="0"/>
                      </a:endParaRPr>
                    </a:p>
                  </a:txBody>
                  <a:tcPr>
                    <a:solidFill>
                      <a:schemeClr val="accent3">
                        <a:lumMod val="75000"/>
                      </a:schemeClr>
                    </a:solidFill>
                  </a:tcPr>
                </a:tc>
                <a:tc hMerge="1">
                  <a:txBody>
                    <a:bodyPr/>
                    <a:lstStyle/>
                    <a:p>
                      <a:endParaRPr lang="en-US"/>
                    </a:p>
                  </a:txBody>
                  <a:tcPr/>
                </a:tc>
                <a:tc hMerge="1">
                  <a:txBody>
                    <a:bodyPr/>
                    <a:lstStyle/>
                    <a:p>
                      <a:endParaRPr lang="en-US"/>
                    </a:p>
                  </a:txBody>
                  <a:tcPr/>
                </a:tc>
                <a:tc hMerge="1">
                  <a:txBody>
                    <a:bodyPr/>
                    <a:lstStyle/>
                    <a:p>
                      <a:pPr algn="ctr"/>
                      <a:endParaRPr lang="en-US" sz="1200" dirty="0">
                        <a:latin typeface="Arial" pitchFamily="34" charset="0"/>
                        <a:cs typeface="Arial" pitchFamily="34" charset="0"/>
                      </a:endParaRPr>
                    </a:p>
                  </a:txBody>
                  <a:tcPr/>
                </a:tc>
              </a:tr>
              <a:tr h="438068">
                <a:tc>
                  <a:txBody>
                    <a:bodyPr/>
                    <a:lstStyle/>
                    <a:p>
                      <a:r>
                        <a:rPr lang="en-US" sz="1200" b="1" dirty="0" smtClean="0">
                          <a:latin typeface="Arial" pitchFamily="34" charset="0"/>
                          <a:cs typeface="Arial" pitchFamily="34" charset="0"/>
                        </a:rPr>
                        <a:t>Annual Security Refresher Briefing</a:t>
                      </a:r>
                      <a:endParaRPr lang="en-US" sz="1200" b="1" dirty="0">
                        <a:latin typeface="Arial" pitchFamily="34" charset="0"/>
                        <a:cs typeface="Arial" pitchFamily="34" charset="0"/>
                      </a:endParaRPr>
                    </a:p>
                  </a:txBody>
                  <a:tcPr>
                    <a:solidFill>
                      <a:schemeClr val="accent3">
                        <a:lumMod val="40000"/>
                        <a:lumOff val="60000"/>
                      </a:schemeClr>
                    </a:solidFill>
                  </a:tcPr>
                </a:tc>
                <a:tc>
                  <a:txBody>
                    <a:bodyPr/>
                    <a:lstStyle/>
                    <a:p>
                      <a:r>
                        <a:rPr lang="en-US" sz="1200" b="1" dirty="0" smtClean="0">
                          <a:latin typeface="Arial" pitchFamily="34" charset="0"/>
                          <a:cs typeface="Arial" pitchFamily="34" charset="0"/>
                        </a:rPr>
                        <a:t>ALL EMPLOYEES</a:t>
                      </a:r>
                      <a:endParaRPr lang="en-US" sz="1200" b="1" dirty="0">
                        <a:latin typeface="Arial" pitchFamily="34" charset="0"/>
                        <a:cs typeface="Arial" pitchFamily="34" charset="0"/>
                      </a:endParaRPr>
                    </a:p>
                  </a:txBody>
                  <a:tcPr>
                    <a:solidFill>
                      <a:schemeClr val="accent3">
                        <a:lumMod val="60000"/>
                        <a:lumOff val="40000"/>
                      </a:schemeClr>
                    </a:solidFill>
                  </a:tcPr>
                </a:tc>
                <a:tc>
                  <a:txBody>
                    <a:bodyPr/>
                    <a:lstStyle/>
                    <a:p>
                      <a:pPr algn="ctr"/>
                      <a:r>
                        <a:rPr lang="en-US" sz="1200" b="1" dirty="0" smtClean="0">
                          <a:solidFill>
                            <a:srgbClr val="C00000"/>
                          </a:solidFill>
                          <a:latin typeface="Arial" pitchFamily="34" charset="0"/>
                          <a:cs typeface="Arial" pitchFamily="34" charset="0"/>
                        </a:rPr>
                        <a:t>20 minutes</a:t>
                      </a:r>
                      <a:endParaRPr lang="en-US" sz="1200" b="1" dirty="0">
                        <a:solidFill>
                          <a:srgbClr val="C00000"/>
                        </a:solidFill>
                        <a:latin typeface="Arial" pitchFamily="34" charset="0"/>
                        <a:cs typeface="Arial" pitchFamily="34" charset="0"/>
                      </a:endParaRPr>
                    </a:p>
                  </a:txBody>
                  <a:tcPr>
                    <a:solidFill>
                      <a:schemeClr val="accent3">
                        <a:lumMod val="40000"/>
                        <a:lumOff val="60000"/>
                      </a:schemeClr>
                    </a:solidFill>
                  </a:tcPr>
                </a:tc>
                <a:tc>
                  <a:txBody>
                    <a:bodyPr/>
                    <a:lstStyle/>
                    <a:p>
                      <a:pPr algn="ctr"/>
                      <a:r>
                        <a:rPr lang="en-US" sz="1200" dirty="0" smtClean="0">
                          <a:latin typeface="Arial" pitchFamily="34" charset="0"/>
                          <a:cs typeface="Arial" pitchFamily="34" charset="0"/>
                        </a:rPr>
                        <a:t>11/08/10</a:t>
                      </a:r>
                      <a:endParaRPr lang="en-US" sz="1200" dirty="0">
                        <a:latin typeface="Arial" pitchFamily="34" charset="0"/>
                        <a:cs typeface="Arial" pitchFamily="34" charset="0"/>
                      </a:endParaRPr>
                    </a:p>
                  </a:txBody>
                  <a:tcPr>
                    <a:solidFill>
                      <a:schemeClr val="accent3">
                        <a:lumMod val="40000"/>
                        <a:lumOff val="60000"/>
                      </a:schemeClr>
                    </a:solidFill>
                  </a:tcPr>
                </a:tc>
              </a:tr>
              <a:tr h="438068">
                <a:tc>
                  <a:txBody>
                    <a:bodyPr/>
                    <a:lstStyle/>
                    <a:p>
                      <a:r>
                        <a:rPr lang="en-US" sz="1200" b="1" dirty="0" smtClean="0">
                          <a:latin typeface="Arial" pitchFamily="34" charset="0"/>
                          <a:cs typeface="Arial" pitchFamily="34" charset="0"/>
                        </a:rPr>
                        <a:t>Foreign Corrupt Practices Act (FCPA) II</a:t>
                      </a:r>
                      <a:endParaRPr lang="en-US" sz="1200" b="1" dirty="0">
                        <a:latin typeface="Arial" pitchFamily="34" charset="0"/>
                        <a:cs typeface="Arial" pitchFamily="34" charset="0"/>
                      </a:endParaRPr>
                    </a:p>
                  </a:txBody>
                  <a:tcPr>
                    <a:solidFill>
                      <a:schemeClr val="accent3">
                        <a:lumMod val="40000"/>
                        <a:lumOff val="60000"/>
                      </a:schemeClr>
                    </a:solidFill>
                  </a:tcPr>
                </a:tc>
                <a:tc>
                  <a:txBody>
                    <a:bodyPr/>
                    <a:lstStyle/>
                    <a:p>
                      <a:r>
                        <a:rPr lang="en-US" sz="1200" dirty="0" smtClean="0">
                          <a:latin typeface="Arial" pitchFamily="34" charset="0"/>
                          <a:cs typeface="Arial" pitchFamily="34" charset="0"/>
                        </a:rPr>
                        <a:t>All International Business Development, Sales &amp; Marketing, Management and Finance employees</a:t>
                      </a:r>
                      <a:endParaRPr lang="en-US" sz="1200" dirty="0">
                        <a:latin typeface="Arial" pitchFamily="34" charset="0"/>
                        <a:cs typeface="Arial" pitchFamily="34" charset="0"/>
                      </a:endParaRPr>
                    </a:p>
                  </a:txBody>
                  <a:tcPr>
                    <a:solidFill>
                      <a:schemeClr val="accent3">
                        <a:lumMod val="40000"/>
                        <a:lumOff val="60000"/>
                      </a:schemeClr>
                    </a:solidFill>
                  </a:tcPr>
                </a:tc>
                <a:tc>
                  <a:txBody>
                    <a:bodyPr/>
                    <a:lstStyle/>
                    <a:p>
                      <a:pPr algn="ctr"/>
                      <a:r>
                        <a:rPr lang="en-US" sz="1200" b="1" dirty="0" smtClean="0">
                          <a:solidFill>
                            <a:srgbClr val="C00000"/>
                          </a:solidFill>
                          <a:latin typeface="Arial" pitchFamily="34" charset="0"/>
                          <a:cs typeface="Arial" pitchFamily="34" charset="0"/>
                        </a:rPr>
                        <a:t>30 minutes</a:t>
                      </a:r>
                      <a:endParaRPr lang="en-US" sz="1200" b="1" dirty="0">
                        <a:solidFill>
                          <a:srgbClr val="C00000"/>
                        </a:solidFill>
                        <a:latin typeface="Arial" pitchFamily="34" charset="0"/>
                        <a:cs typeface="Arial" pitchFamily="34" charset="0"/>
                      </a:endParaRPr>
                    </a:p>
                  </a:txBody>
                  <a:tcPr>
                    <a:solidFill>
                      <a:schemeClr val="accent3">
                        <a:lumMod val="40000"/>
                        <a:lumOff val="60000"/>
                      </a:schemeClr>
                    </a:solidFill>
                  </a:tcPr>
                </a:tc>
                <a:tc>
                  <a:txBody>
                    <a:bodyPr/>
                    <a:lstStyle/>
                    <a:p>
                      <a:pPr algn="ctr"/>
                      <a:r>
                        <a:rPr lang="en-US" sz="1200" dirty="0" smtClean="0">
                          <a:latin typeface="Arial" pitchFamily="34" charset="0"/>
                          <a:cs typeface="Arial" pitchFamily="34" charset="0"/>
                        </a:rPr>
                        <a:t>11/03/10</a:t>
                      </a:r>
                      <a:endParaRPr lang="en-US" sz="1200" dirty="0">
                        <a:latin typeface="Arial" pitchFamily="34" charset="0"/>
                        <a:cs typeface="Arial" pitchFamily="34" charset="0"/>
                      </a:endParaRPr>
                    </a:p>
                  </a:txBody>
                  <a:tcPr>
                    <a:solidFill>
                      <a:schemeClr val="accent3">
                        <a:lumMod val="40000"/>
                        <a:lumOff val="60000"/>
                      </a:schemeClr>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itchFamily="34" charset="0"/>
                <a:cs typeface="Arial" pitchFamily="34" charset="0"/>
              </a:rPr>
              <a:t>Compliance Training</a:t>
            </a:r>
            <a:endParaRPr lang="en-US" dirty="0">
              <a:latin typeface="Arial" pitchFamily="34" charset="0"/>
              <a:cs typeface="Arial" pitchFamily="34" charset="0"/>
            </a:endParaRPr>
          </a:p>
        </p:txBody>
      </p:sp>
      <p:sp>
        <p:nvSpPr>
          <p:cNvPr id="3" name="Content Placeholder 2"/>
          <p:cNvSpPr>
            <a:spLocks noGrp="1"/>
          </p:cNvSpPr>
          <p:nvPr>
            <p:ph idx="1"/>
          </p:nvPr>
        </p:nvSpPr>
        <p:spPr>
          <a:xfrm>
            <a:off x="457200" y="1937084"/>
            <a:ext cx="8305800" cy="4150895"/>
          </a:xfrm>
        </p:spPr>
        <p:txBody>
          <a:bodyPr/>
          <a:lstStyle/>
          <a:p>
            <a:r>
              <a:rPr lang="en-US" dirty="0" smtClean="0"/>
              <a:t>Employees have been assigned some or all of these training courses based on the employee’s specific duties and responsibilities within ITT. </a:t>
            </a:r>
          </a:p>
          <a:p>
            <a:r>
              <a:rPr lang="en-US" dirty="0" smtClean="0"/>
              <a:t>The specific training courses assigned to you are listed on your GS Training &amp; Events Management System (TEMS) page. </a:t>
            </a:r>
          </a:p>
          <a:p>
            <a:r>
              <a:rPr lang="en-US" dirty="0" smtClean="0"/>
              <a:t>Any of the training courses listed on the previous slide that are also listed on your TEMS page are considered to be mandatory and must be completed by the due date listed in TEMS (or as indicated by your supervisor, if you are a non-wired employee).</a:t>
            </a:r>
          </a:p>
          <a:p>
            <a:r>
              <a:rPr lang="en-US" dirty="0" smtClean="0"/>
              <a:t>See slide 8 for a screen shot of TEMS training requirements.</a:t>
            </a:r>
          </a:p>
        </p:txBody>
      </p:sp>
      <p:pic>
        <p:nvPicPr>
          <p:cNvPr id="6" name="Picture 5" descr="Cascade Process logo.jpg"/>
          <p:cNvPicPr>
            <a:picLocks noChangeAspect="1"/>
          </p:cNvPicPr>
          <p:nvPr/>
        </p:nvPicPr>
        <p:blipFill>
          <a:blip r:embed="rId3" cstate="print">
            <a:clrChange>
              <a:clrFrom>
                <a:srgbClr val="FFFFFF"/>
              </a:clrFrom>
              <a:clrTo>
                <a:srgbClr val="FFFFFF">
                  <a:alpha val="0"/>
                </a:srgbClr>
              </a:clrTo>
            </a:clrChange>
          </a:blip>
          <a:stretch>
            <a:fillRect/>
          </a:stretch>
        </p:blipFill>
        <p:spPr>
          <a:xfrm>
            <a:off x="7607808" y="0"/>
            <a:ext cx="1536192" cy="1143000"/>
          </a:xfrm>
          <a:prstGeom prst="rect">
            <a:avLst/>
          </a:prstGeom>
        </p:spPr>
      </p:pic>
      <p:sp>
        <p:nvSpPr>
          <p:cNvPr id="7" name="Rectangle 6"/>
          <p:cNvSpPr/>
          <p:nvPr/>
        </p:nvSpPr>
        <p:spPr bwMode="auto">
          <a:xfrm>
            <a:off x="0" y="1179096"/>
            <a:ext cx="9143999" cy="48125"/>
          </a:xfrm>
          <a:prstGeom prst="rect">
            <a:avLst/>
          </a:prstGeom>
          <a:gradFill>
            <a:gsLst>
              <a:gs pos="0">
                <a:schemeClr val="accent1"/>
              </a:gs>
              <a:gs pos="50000">
                <a:srgbClr val="000000">
                  <a:alpha val="29000"/>
                </a:srgbClr>
              </a:gs>
              <a:gs pos="100000">
                <a:schemeClr val="bg1"/>
              </a:gs>
            </a:gsLst>
            <a:lin ang="186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umnst777 Lt BT" pitchFamily="125"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itchFamily="34" charset="0"/>
                <a:cs typeface="Arial" pitchFamily="34" charset="0"/>
              </a:rPr>
              <a:t>Compliance Training</a:t>
            </a:r>
            <a:endParaRPr lang="en-US" dirty="0">
              <a:latin typeface="Arial" pitchFamily="34" charset="0"/>
              <a:cs typeface="Arial" pitchFamily="34" charset="0"/>
            </a:endParaRPr>
          </a:p>
        </p:txBody>
      </p:sp>
      <p:sp>
        <p:nvSpPr>
          <p:cNvPr id="3" name="Content Placeholder 2"/>
          <p:cNvSpPr>
            <a:spLocks noGrp="1"/>
          </p:cNvSpPr>
          <p:nvPr>
            <p:ph idx="1"/>
          </p:nvPr>
        </p:nvSpPr>
        <p:spPr>
          <a:xfrm>
            <a:off x="457200" y="1937084"/>
            <a:ext cx="8305800" cy="4150895"/>
          </a:xfrm>
        </p:spPr>
        <p:txBody>
          <a:bodyPr/>
          <a:lstStyle/>
          <a:p>
            <a:r>
              <a:rPr lang="en-US" sz="2400" b="1" dirty="0" smtClean="0"/>
              <a:t>Strict adherence to the training completion dates is required. FAILURE TO COMPLETE THE MANDATORY TRAINING SPECIFIED FOR YOU WILL RESULT IN THE FOLLOWING ACTIONS:</a:t>
            </a:r>
          </a:p>
          <a:p>
            <a:pPr lvl="1"/>
            <a:r>
              <a:rPr lang="en-US" sz="2200" b="1" dirty="0" smtClean="0"/>
              <a:t>1: Verbal warning</a:t>
            </a:r>
          </a:p>
          <a:p>
            <a:pPr lvl="1"/>
            <a:r>
              <a:rPr lang="en-US" sz="2200" b="1" dirty="0" smtClean="0"/>
              <a:t>2: Written warning</a:t>
            </a:r>
          </a:p>
          <a:p>
            <a:pPr lvl="1"/>
            <a:r>
              <a:rPr lang="en-US" sz="2200" b="1" dirty="0" smtClean="0"/>
              <a:t>3: Appropriate administrative action to include suspension</a:t>
            </a:r>
          </a:p>
          <a:p>
            <a:r>
              <a:rPr lang="en-US" sz="2400" dirty="0" smtClean="0"/>
              <a:t>You are not required to take any training that is </a:t>
            </a:r>
            <a:r>
              <a:rPr lang="en-US" sz="2400" b="1" dirty="0" smtClean="0"/>
              <a:t>not</a:t>
            </a:r>
            <a:r>
              <a:rPr lang="en-US" sz="2400" dirty="0" smtClean="0"/>
              <a:t> listed on your TEMS page.</a:t>
            </a:r>
          </a:p>
        </p:txBody>
      </p:sp>
      <p:pic>
        <p:nvPicPr>
          <p:cNvPr id="6" name="Picture 5" descr="Cascade Process logo.jpg"/>
          <p:cNvPicPr>
            <a:picLocks noChangeAspect="1"/>
          </p:cNvPicPr>
          <p:nvPr/>
        </p:nvPicPr>
        <p:blipFill>
          <a:blip r:embed="rId3" cstate="print">
            <a:clrChange>
              <a:clrFrom>
                <a:srgbClr val="FFFFFF"/>
              </a:clrFrom>
              <a:clrTo>
                <a:srgbClr val="FFFFFF">
                  <a:alpha val="0"/>
                </a:srgbClr>
              </a:clrTo>
            </a:clrChange>
          </a:blip>
          <a:stretch>
            <a:fillRect/>
          </a:stretch>
        </p:blipFill>
        <p:spPr>
          <a:xfrm>
            <a:off x="7607808" y="0"/>
            <a:ext cx="1536192" cy="1143000"/>
          </a:xfrm>
          <a:prstGeom prst="rect">
            <a:avLst/>
          </a:prstGeom>
        </p:spPr>
      </p:pic>
      <p:sp>
        <p:nvSpPr>
          <p:cNvPr id="7" name="Rectangle 6"/>
          <p:cNvSpPr/>
          <p:nvPr/>
        </p:nvSpPr>
        <p:spPr bwMode="auto">
          <a:xfrm>
            <a:off x="0" y="1179096"/>
            <a:ext cx="9143999" cy="48125"/>
          </a:xfrm>
          <a:prstGeom prst="rect">
            <a:avLst/>
          </a:prstGeom>
          <a:gradFill>
            <a:gsLst>
              <a:gs pos="0">
                <a:schemeClr val="accent1"/>
              </a:gs>
              <a:gs pos="50000">
                <a:srgbClr val="000000">
                  <a:alpha val="29000"/>
                </a:srgbClr>
              </a:gs>
              <a:gs pos="100000">
                <a:schemeClr val="bg1"/>
              </a:gs>
            </a:gsLst>
            <a:lin ang="186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umnst777 Lt BT" pitchFamily="125"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itchFamily="34" charset="0"/>
                <a:cs typeface="Arial" pitchFamily="34" charset="0"/>
              </a:rPr>
              <a:t>TEMS: How Do I Tell If I Have                 Assigned Training To Complete?</a:t>
            </a:r>
            <a:endParaRPr lang="en-US" dirty="0">
              <a:latin typeface="Arial" pitchFamily="34" charset="0"/>
              <a:cs typeface="Arial" pitchFamily="34" charset="0"/>
            </a:endParaRPr>
          </a:p>
        </p:txBody>
      </p:sp>
      <p:pic>
        <p:nvPicPr>
          <p:cNvPr id="6" name="Picture 5" descr="Cascade Process logo.jpg"/>
          <p:cNvPicPr>
            <a:picLocks noChangeAspect="1"/>
          </p:cNvPicPr>
          <p:nvPr/>
        </p:nvPicPr>
        <p:blipFill>
          <a:blip r:embed="rId3" cstate="print">
            <a:clrChange>
              <a:clrFrom>
                <a:srgbClr val="FFFFFF"/>
              </a:clrFrom>
              <a:clrTo>
                <a:srgbClr val="FFFFFF">
                  <a:alpha val="0"/>
                </a:srgbClr>
              </a:clrTo>
            </a:clrChange>
          </a:blip>
          <a:stretch>
            <a:fillRect/>
          </a:stretch>
        </p:blipFill>
        <p:spPr>
          <a:xfrm>
            <a:off x="7607808" y="0"/>
            <a:ext cx="1536192" cy="1143000"/>
          </a:xfrm>
          <a:prstGeom prst="rect">
            <a:avLst/>
          </a:prstGeom>
        </p:spPr>
      </p:pic>
      <p:sp>
        <p:nvSpPr>
          <p:cNvPr id="7" name="Rectangle 6"/>
          <p:cNvSpPr/>
          <p:nvPr/>
        </p:nvSpPr>
        <p:spPr bwMode="auto">
          <a:xfrm>
            <a:off x="0" y="1179096"/>
            <a:ext cx="9143999" cy="48125"/>
          </a:xfrm>
          <a:prstGeom prst="rect">
            <a:avLst/>
          </a:prstGeom>
          <a:gradFill>
            <a:gsLst>
              <a:gs pos="0">
                <a:schemeClr val="accent1"/>
              </a:gs>
              <a:gs pos="50000">
                <a:srgbClr val="000000">
                  <a:alpha val="29000"/>
                </a:srgbClr>
              </a:gs>
              <a:gs pos="100000">
                <a:schemeClr val="bg1"/>
              </a:gs>
            </a:gsLst>
            <a:lin ang="186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umnst777 Lt BT" pitchFamily="125" charset="0"/>
            </a:endParaRPr>
          </a:p>
        </p:txBody>
      </p:sp>
      <p:pic>
        <p:nvPicPr>
          <p:cNvPr id="1026" name="Picture 2"/>
          <p:cNvPicPr>
            <a:picLocks noChangeAspect="1" noChangeArrowheads="1"/>
          </p:cNvPicPr>
          <p:nvPr/>
        </p:nvPicPr>
        <p:blipFill>
          <a:blip r:embed="rId4"/>
          <a:srcRect l="18243" t="25075" r="16667" b="11964"/>
          <a:stretch>
            <a:fillRect/>
          </a:stretch>
        </p:blipFill>
        <p:spPr bwMode="auto">
          <a:xfrm>
            <a:off x="324854" y="1341683"/>
            <a:ext cx="8470230" cy="536808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itchFamily="34" charset="0"/>
                <a:cs typeface="Arial" pitchFamily="34" charset="0"/>
              </a:rPr>
              <a:t>Compliance Training</a:t>
            </a:r>
            <a:endParaRPr lang="en-US" dirty="0">
              <a:latin typeface="Arial" pitchFamily="34" charset="0"/>
              <a:cs typeface="Arial" pitchFamily="34" charset="0"/>
            </a:endParaRPr>
          </a:p>
        </p:txBody>
      </p:sp>
      <p:sp>
        <p:nvSpPr>
          <p:cNvPr id="3" name="Content Placeholder 2"/>
          <p:cNvSpPr>
            <a:spLocks noGrp="1"/>
          </p:cNvSpPr>
          <p:nvPr>
            <p:ph idx="1"/>
          </p:nvPr>
        </p:nvSpPr>
        <p:spPr>
          <a:xfrm>
            <a:off x="457200" y="1937084"/>
            <a:ext cx="8305800" cy="4632158"/>
          </a:xfrm>
        </p:spPr>
        <p:txBody>
          <a:bodyPr/>
          <a:lstStyle/>
          <a:p>
            <a:r>
              <a:rPr lang="en-US" sz="2400" dirty="0" smtClean="0">
                <a:solidFill>
                  <a:schemeClr val="accent4"/>
                </a:solidFill>
              </a:rPr>
              <a:t>Per the new policy, </a:t>
            </a:r>
            <a:r>
              <a:rPr lang="en-US" sz="2400" b="1" i="1" dirty="0" smtClean="0">
                <a:solidFill>
                  <a:schemeClr val="accent4"/>
                </a:solidFill>
              </a:rPr>
              <a:t>the final deadline to complete all assigned compliance training for this year </a:t>
            </a:r>
            <a:r>
              <a:rPr lang="en-US" sz="2400" b="1" i="1" smtClean="0">
                <a:solidFill>
                  <a:schemeClr val="accent4"/>
                </a:solidFill>
              </a:rPr>
              <a:t>is</a:t>
            </a:r>
            <a:r>
              <a:rPr lang="en-US" sz="2400" smtClean="0">
                <a:solidFill>
                  <a:schemeClr val="accent4"/>
                </a:solidFill>
              </a:rPr>
              <a:t> </a:t>
            </a:r>
            <a:r>
              <a:rPr lang="en-US" sz="2400" b="1" smtClean="0">
                <a:solidFill>
                  <a:schemeClr val="accent4"/>
                </a:solidFill>
              </a:rPr>
              <a:t>DECEMBER 31, </a:t>
            </a:r>
            <a:r>
              <a:rPr lang="en-US" sz="2400" b="1" dirty="0" smtClean="0">
                <a:solidFill>
                  <a:schemeClr val="accent4"/>
                </a:solidFill>
              </a:rPr>
              <a:t>2010</a:t>
            </a:r>
            <a:r>
              <a:rPr lang="en-US" sz="2400" dirty="0" smtClean="0">
                <a:solidFill>
                  <a:schemeClr val="accent4"/>
                </a:solidFill>
              </a:rPr>
              <a:t>.  </a:t>
            </a:r>
          </a:p>
          <a:p>
            <a:r>
              <a:rPr lang="en-US" sz="2400" dirty="0" smtClean="0">
                <a:solidFill>
                  <a:schemeClr val="accent4"/>
                </a:solidFill>
              </a:rPr>
              <a:t>After this date, any employee who has failed to complete this mandatory training will </a:t>
            </a:r>
            <a:r>
              <a:rPr lang="en-US" sz="2400" dirty="0" smtClean="0"/>
              <a:t>face disciplinary action</a:t>
            </a:r>
            <a:r>
              <a:rPr lang="en-US" sz="2400" dirty="0" smtClean="0">
                <a:solidFill>
                  <a:schemeClr val="accent4"/>
                </a:solidFill>
              </a:rPr>
              <a:t>.</a:t>
            </a:r>
          </a:p>
        </p:txBody>
      </p:sp>
      <p:pic>
        <p:nvPicPr>
          <p:cNvPr id="6" name="Picture 5" descr="Cascade Process logo.jpg"/>
          <p:cNvPicPr>
            <a:picLocks noChangeAspect="1"/>
          </p:cNvPicPr>
          <p:nvPr/>
        </p:nvPicPr>
        <p:blipFill>
          <a:blip r:embed="rId3" cstate="print">
            <a:clrChange>
              <a:clrFrom>
                <a:srgbClr val="FFFFFF"/>
              </a:clrFrom>
              <a:clrTo>
                <a:srgbClr val="FFFFFF">
                  <a:alpha val="0"/>
                </a:srgbClr>
              </a:clrTo>
            </a:clrChange>
          </a:blip>
          <a:stretch>
            <a:fillRect/>
          </a:stretch>
        </p:blipFill>
        <p:spPr>
          <a:xfrm>
            <a:off x="7607808" y="0"/>
            <a:ext cx="1536192" cy="1143000"/>
          </a:xfrm>
          <a:prstGeom prst="rect">
            <a:avLst/>
          </a:prstGeom>
        </p:spPr>
      </p:pic>
      <p:sp>
        <p:nvSpPr>
          <p:cNvPr id="7" name="Rectangle 6"/>
          <p:cNvSpPr/>
          <p:nvPr/>
        </p:nvSpPr>
        <p:spPr bwMode="auto">
          <a:xfrm>
            <a:off x="0" y="1179096"/>
            <a:ext cx="9143999" cy="48125"/>
          </a:xfrm>
          <a:prstGeom prst="rect">
            <a:avLst/>
          </a:prstGeom>
          <a:gradFill>
            <a:gsLst>
              <a:gs pos="0">
                <a:schemeClr val="accent1"/>
              </a:gs>
              <a:gs pos="50000">
                <a:srgbClr val="000000">
                  <a:alpha val="29000"/>
                </a:srgbClr>
              </a:gs>
              <a:gs pos="100000">
                <a:schemeClr val="bg1"/>
              </a:gs>
            </a:gsLst>
            <a:lin ang="186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umnst777 Lt BT" pitchFamily="125" charset="0"/>
            </a:endParaRPr>
          </a:p>
        </p:txBody>
      </p:sp>
    </p:spTree>
  </p:cSld>
  <p:clrMapOvr>
    <a:masterClrMapping/>
  </p:clrMapOvr>
</p:sld>
</file>

<file path=ppt/theme/theme1.xml><?xml version="1.0" encoding="utf-8"?>
<a:theme xmlns:a="http://schemas.openxmlformats.org/drawingml/2006/main" name="Non-Export Controlled &amp; ITT Proprietary">
  <a:themeElements>
    <a:clrScheme name="ITT Palette">
      <a:dk1>
        <a:srgbClr val="072A5E"/>
      </a:dk1>
      <a:lt1>
        <a:srgbClr val="FFFFFF"/>
      </a:lt1>
      <a:dk2>
        <a:srgbClr val="7FC31C"/>
      </a:dk2>
      <a:lt2>
        <a:srgbClr val="164613"/>
      </a:lt2>
      <a:accent1>
        <a:srgbClr val="072A5E"/>
      </a:accent1>
      <a:accent2>
        <a:srgbClr val="7E8B7A"/>
      </a:accent2>
      <a:accent3>
        <a:srgbClr val="2A8EBF"/>
      </a:accent3>
      <a:accent4>
        <a:srgbClr val="2F3C40"/>
      </a:accent4>
      <a:accent5>
        <a:srgbClr val="164613"/>
      </a:accent5>
      <a:accent6>
        <a:srgbClr val="7FC31C"/>
      </a:accent6>
      <a:hlink>
        <a:srgbClr val="2A8EBF"/>
      </a:hlink>
      <a:folHlink>
        <a:srgbClr val="2F3C40"/>
      </a:folHlink>
    </a:clrScheme>
    <a:fontScheme name="ITT_Temp.White2">
      <a:majorFont>
        <a:latin typeface="Humnst777 Lt BT"/>
        <a:ea typeface=""/>
        <a:cs typeface=""/>
      </a:majorFont>
      <a:minorFont>
        <a:latin typeface="Humnst777 Lt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Humnst777 Lt BT" pitchFamily="12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Humnst777 Lt BT" pitchFamily="125" charset="0"/>
          </a:defRPr>
        </a:defPPr>
      </a:lstStyle>
    </a:lnDef>
  </a:objectDefaults>
  <a:extraClrSchemeLst>
    <a:extraClrScheme>
      <a:clrScheme name="ITT_Temp.White2 1">
        <a:dk1>
          <a:srgbClr val="072A5E"/>
        </a:dk1>
        <a:lt1>
          <a:srgbClr val="FFFFFF"/>
        </a:lt1>
        <a:dk2>
          <a:srgbClr val="7FC31C"/>
        </a:dk2>
        <a:lt2>
          <a:srgbClr val="164613"/>
        </a:lt2>
        <a:accent1>
          <a:srgbClr val="072A5E"/>
        </a:accent1>
        <a:accent2>
          <a:srgbClr val="7E8B7A"/>
        </a:accent2>
        <a:accent3>
          <a:srgbClr val="FFFFFF"/>
        </a:accent3>
        <a:accent4>
          <a:srgbClr val="05224F"/>
        </a:accent4>
        <a:accent5>
          <a:srgbClr val="AAACB6"/>
        </a:accent5>
        <a:accent6>
          <a:srgbClr val="727D6E"/>
        </a:accent6>
        <a:hlink>
          <a:srgbClr val="2A8EBF"/>
        </a:hlink>
        <a:folHlink>
          <a:srgbClr val="2F3C4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72A5E"/>
      </a:dk1>
      <a:lt1>
        <a:srgbClr val="FFFFFF"/>
      </a:lt1>
      <a:dk2>
        <a:srgbClr val="7FC31C"/>
      </a:dk2>
      <a:lt2>
        <a:srgbClr val="164613"/>
      </a:lt2>
      <a:accent1>
        <a:srgbClr val="072A5E"/>
      </a:accent1>
      <a:accent2>
        <a:srgbClr val="7E8B7A"/>
      </a:accent2>
      <a:accent3>
        <a:srgbClr val="FFFFFF"/>
      </a:accent3>
      <a:accent4>
        <a:srgbClr val="05224F"/>
      </a:accent4>
      <a:accent5>
        <a:srgbClr val="AAACB6"/>
      </a:accent5>
      <a:accent6>
        <a:srgbClr val="727D6E"/>
      </a:accent6>
      <a:hlink>
        <a:srgbClr val="2A8EBF"/>
      </a:hlink>
      <a:folHlink>
        <a:srgbClr val="2F3C4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Non-Export Controlled &amp; ITT Proprietary</Template>
  <TotalTime>1275</TotalTime>
  <Words>1011</Words>
  <Application>Microsoft Office PowerPoint</Application>
  <PresentationFormat>On-screen Show (4:3)</PresentationFormat>
  <Paragraphs>160</Paragraphs>
  <Slides>17</Slides>
  <Notes>10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Non-Export Controlled &amp; ITT Proprietary</vt:lpstr>
      <vt:lpstr>Corporate Responsibility Communication Cascade</vt:lpstr>
      <vt:lpstr>Corporate Responsibility    Communication Cascade</vt:lpstr>
      <vt:lpstr>Slide 3</vt:lpstr>
      <vt:lpstr>Compliance Training</vt:lpstr>
      <vt:lpstr>Current List of                            Mandatory Training:</vt:lpstr>
      <vt:lpstr>Compliance Training</vt:lpstr>
      <vt:lpstr>Compliance Training</vt:lpstr>
      <vt:lpstr>TEMS: How Do I Tell If I Have                 Assigned Training To Complete?</vt:lpstr>
      <vt:lpstr>Compliance Training</vt:lpstr>
      <vt:lpstr>Compliance Training</vt:lpstr>
      <vt:lpstr>The CR Connection</vt:lpstr>
      <vt:lpstr>Slide 12</vt:lpstr>
      <vt:lpstr>Slide 13</vt:lpstr>
      <vt:lpstr>Slide 14</vt:lpstr>
      <vt:lpstr>Slide 15</vt:lpstr>
      <vt:lpstr>Slide 16</vt:lpstr>
      <vt:lpstr>For additional questions, please contact your site lead listed below who will responsible for checking the CR Connection boxes in your location.</vt:lpstr>
    </vt:vector>
  </TitlesOfParts>
  <Company>ITT Industries Night Vision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Headline  Arial 40pt; Title Case</dc:title>
  <dc:creator>Pam Jones</dc:creator>
  <cp:lastModifiedBy>immth</cp:lastModifiedBy>
  <cp:revision>33</cp:revision>
  <dcterms:created xsi:type="dcterms:W3CDTF">2008-10-07T19:06:28Z</dcterms:created>
  <dcterms:modified xsi:type="dcterms:W3CDTF">2010-11-10T13:06:32Z</dcterms:modified>
</cp:coreProperties>
</file>