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0" autoAdjust="0"/>
    <p:restoredTop sz="94660"/>
  </p:normalViewPr>
  <p:slideViewPr>
    <p:cSldViewPr snapToGrid="0">
      <p:cViewPr varScale="1">
        <p:scale>
          <a:sx n="95" d="100"/>
          <a:sy n="95"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4EC00-D4AE-4E2C-894A-E00EFF20E9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282E05-A308-4A82-862E-CBE7A66F58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25F2E9-F18D-4DB2-8F09-7F963FD75F20}"/>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5" name="Footer Placeholder 4">
            <a:extLst>
              <a:ext uri="{FF2B5EF4-FFF2-40B4-BE49-F238E27FC236}">
                <a16:creationId xmlns:a16="http://schemas.microsoft.com/office/drawing/2014/main" id="{6FBF577A-4CD1-4E2E-B350-985137707C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37E029-FBBD-4742-BC60-641B6ABA0495}"/>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782493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DB1A9-259F-4215-A3F9-C76590EF3A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56DAAC-0C14-43E7-A81F-461D18DE41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F6D637-803D-4F3A-AC81-B9F883DE741E}"/>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5" name="Footer Placeholder 4">
            <a:extLst>
              <a:ext uri="{FF2B5EF4-FFF2-40B4-BE49-F238E27FC236}">
                <a16:creationId xmlns:a16="http://schemas.microsoft.com/office/drawing/2014/main" id="{29B5BC59-9D57-4D06-87E4-619BA1003C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5A91BB-70C4-48AC-AE2A-A13AAE282BC5}"/>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656518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40A8A2-B598-450B-BF3B-5F7BAACF5C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C476E9-D483-4FF8-9229-8199170DE2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F9300A-6E03-4187-9487-BEA890B81DB4}"/>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5" name="Footer Placeholder 4">
            <a:extLst>
              <a:ext uri="{FF2B5EF4-FFF2-40B4-BE49-F238E27FC236}">
                <a16:creationId xmlns:a16="http://schemas.microsoft.com/office/drawing/2014/main" id="{747AEC9B-EEEF-4171-9E29-3A9E856B4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394EBE-AE17-4BA7-B798-9AEE79C275F3}"/>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2631891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4378A-9E92-4927-89C6-50B27E06E6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0CA2E0-461A-4520-ADD7-4AF20EF036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FF3F6F-D7B2-4F3A-88EE-7C5EA86A4218}"/>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5" name="Footer Placeholder 4">
            <a:extLst>
              <a:ext uri="{FF2B5EF4-FFF2-40B4-BE49-F238E27FC236}">
                <a16:creationId xmlns:a16="http://schemas.microsoft.com/office/drawing/2014/main" id="{D147804E-690E-4DEB-834A-111017EBE3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FF6E7D-5292-4BD1-A325-11A13003353D}"/>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194456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FA4D0-DFFF-41C4-AB07-221EF99C55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7257D6-8EFD-4A21-A1D8-6B8F0036F5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A5FA59-A2F8-4411-8C80-62A8A8AD5DD9}"/>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5" name="Footer Placeholder 4">
            <a:extLst>
              <a:ext uri="{FF2B5EF4-FFF2-40B4-BE49-F238E27FC236}">
                <a16:creationId xmlns:a16="http://schemas.microsoft.com/office/drawing/2014/main" id="{FE2D7D58-EE26-4872-A1DE-E93E85C1A1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AA567D-0D03-481D-918D-A859E4F11FA8}"/>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2018674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DB895-6495-471E-B782-8C845ABD01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C51002-431B-4F10-B292-F1608F6039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18F33F-A1F5-4B9D-834D-B04E9D4ED3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9BA520-40D5-4537-BB02-D6510950623E}"/>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6" name="Footer Placeholder 5">
            <a:extLst>
              <a:ext uri="{FF2B5EF4-FFF2-40B4-BE49-F238E27FC236}">
                <a16:creationId xmlns:a16="http://schemas.microsoft.com/office/drawing/2014/main" id="{656523F6-341E-4489-B48F-FFAB8B9C28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56DAC2-EE67-443D-A430-4A7A2B62CE08}"/>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70033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7FD67-8308-4281-B69C-E50B57F8C7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ADF9BE-18B0-45BB-85B8-0965F41AEF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25F69C-AA31-402F-8946-ED99D65D4A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0E8F9A-CE6E-4197-9949-80F38753CC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C19845-4E31-4F1C-B4EA-6C45190AA0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2FC849-A354-42B6-99EA-1C6D583BA04D}"/>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8" name="Footer Placeholder 7">
            <a:extLst>
              <a:ext uri="{FF2B5EF4-FFF2-40B4-BE49-F238E27FC236}">
                <a16:creationId xmlns:a16="http://schemas.microsoft.com/office/drawing/2014/main" id="{A32DB6A9-9C59-44C2-A6BC-AF3F8E4623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A429D9-6C6A-4065-89A0-E691E4EE43C4}"/>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261763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6FDD-3041-446F-BE95-9003D6EF65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20D5DB-5C66-4DD0-AF51-8DE53DDE86FB}"/>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4" name="Footer Placeholder 3">
            <a:extLst>
              <a:ext uri="{FF2B5EF4-FFF2-40B4-BE49-F238E27FC236}">
                <a16:creationId xmlns:a16="http://schemas.microsoft.com/office/drawing/2014/main" id="{1ED0687D-28C8-4A85-8D5A-5F167EA371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C82BD8-C543-4D56-9644-C892EA6397BC}"/>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4137448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0C991A-9C92-4796-9D83-5749DEDC3602}"/>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3" name="Footer Placeholder 2">
            <a:extLst>
              <a:ext uri="{FF2B5EF4-FFF2-40B4-BE49-F238E27FC236}">
                <a16:creationId xmlns:a16="http://schemas.microsoft.com/office/drawing/2014/main" id="{402CB570-EEED-4CE4-923D-FAD221722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9E3CF6-C748-400B-83BA-CB4666C9B3A9}"/>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3835133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ECBD7-7789-48E9-85A2-D32F450523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35DA41-472C-4549-9BAE-BDE0E0444C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18A2C0-43BE-407B-96D6-B17C1389E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DE388F-409E-42FF-A685-1B0F5BFA3B27}"/>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6" name="Footer Placeholder 5">
            <a:extLst>
              <a:ext uri="{FF2B5EF4-FFF2-40B4-BE49-F238E27FC236}">
                <a16:creationId xmlns:a16="http://schemas.microsoft.com/office/drawing/2014/main" id="{4368CDA3-5537-4333-8F7F-F5594AEC8B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188DD9-92D4-462D-885C-78524F6DB431}"/>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2998901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9D637-8E34-49C9-90EF-A2F61507BA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D92FBB-D8B5-4790-9301-5110E981C9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B420DC-4244-4198-8477-F958123808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425E60-9FF6-4A0E-BAA1-9E8A7EFFA7CB}"/>
              </a:ext>
            </a:extLst>
          </p:cNvPr>
          <p:cNvSpPr>
            <a:spLocks noGrp="1"/>
          </p:cNvSpPr>
          <p:nvPr>
            <p:ph type="dt" sz="half" idx="10"/>
          </p:nvPr>
        </p:nvSpPr>
        <p:spPr/>
        <p:txBody>
          <a:bodyPr/>
          <a:lstStyle/>
          <a:p>
            <a:fld id="{FEF19A47-6D2C-4A97-BFC2-78C985CEDA58}" type="datetimeFigureOut">
              <a:rPr lang="en-US" smtClean="0"/>
              <a:t>10/29/2019</a:t>
            </a:fld>
            <a:endParaRPr lang="en-US"/>
          </a:p>
        </p:txBody>
      </p:sp>
      <p:sp>
        <p:nvSpPr>
          <p:cNvPr id="6" name="Footer Placeholder 5">
            <a:extLst>
              <a:ext uri="{FF2B5EF4-FFF2-40B4-BE49-F238E27FC236}">
                <a16:creationId xmlns:a16="http://schemas.microsoft.com/office/drawing/2014/main" id="{EC0F72CD-6A5F-4A63-959F-2DD66951EE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31F4EA-9D07-4242-8431-2BA548B49976}"/>
              </a:ext>
            </a:extLst>
          </p:cNvPr>
          <p:cNvSpPr>
            <a:spLocks noGrp="1"/>
          </p:cNvSpPr>
          <p:nvPr>
            <p:ph type="sldNum" sz="quarter" idx="12"/>
          </p:nvPr>
        </p:nvSpPr>
        <p:spPr/>
        <p:txBody>
          <a:bodyPr/>
          <a:lstStyle/>
          <a:p>
            <a:fld id="{83472EE2-4614-4CA7-86A5-F134B59FC38E}" type="slidenum">
              <a:rPr lang="en-US" smtClean="0"/>
              <a:t>‹#›</a:t>
            </a:fld>
            <a:endParaRPr lang="en-US"/>
          </a:p>
        </p:txBody>
      </p:sp>
    </p:spTree>
    <p:extLst>
      <p:ext uri="{BB962C8B-B14F-4D97-AF65-F5344CB8AC3E}">
        <p14:creationId xmlns:p14="http://schemas.microsoft.com/office/powerpoint/2010/main" val="4249973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A1CB3C-6ADA-46F1-A3A8-772CE658F1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9CC778-226E-44AC-9231-A3165BF628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7A376B-5F81-4282-815F-C42D1A816E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19A47-6D2C-4A97-BFC2-78C985CEDA58}" type="datetimeFigureOut">
              <a:rPr lang="en-US" smtClean="0"/>
              <a:t>10/29/2019</a:t>
            </a:fld>
            <a:endParaRPr lang="en-US"/>
          </a:p>
        </p:txBody>
      </p:sp>
      <p:sp>
        <p:nvSpPr>
          <p:cNvPr id="5" name="Footer Placeholder 4">
            <a:extLst>
              <a:ext uri="{FF2B5EF4-FFF2-40B4-BE49-F238E27FC236}">
                <a16:creationId xmlns:a16="http://schemas.microsoft.com/office/drawing/2014/main" id="{17953D44-B7BB-42B4-8A00-A9E2E2560A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D64DEF-5D12-4952-B82A-87538C5CDD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472EE2-4614-4CA7-86A5-F134B59FC38E}" type="slidenum">
              <a:rPr lang="en-US" smtClean="0"/>
              <a:t>‹#›</a:t>
            </a:fld>
            <a:endParaRPr lang="en-US"/>
          </a:p>
        </p:txBody>
      </p:sp>
    </p:spTree>
    <p:extLst>
      <p:ext uri="{BB962C8B-B14F-4D97-AF65-F5344CB8AC3E}">
        <p14:creationId xmlns:p14="http://schemas.microsoft.com/office/powerpoint/2010/main" val="940943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hotobyte.org/product/raspberry-pi-fldigi/"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photobyte.org/product/raspberry-pi-with-tightvnc-and-rtl-dongle-server/"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github.com/JamesP6000/WsprryPi"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gpredict.oz9aec.ne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hotobyte.org/product/raspberry-pi-fldigi/"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9203-B16E-4C14-AD6F-686A479701BE}"/>
              </a:ext>
            </a:extLst>
          </p:cNvPr>
          <p:cNvSpPr>
            <a:spLocks noGrp="1"/>
          </p:cNvSpPr>
          <p:nvPr>
            <p:ph type="ctrTitle"/>
          </p:nvPr>
        </p:nvSpPr>
        <p:spPr>
          <a:xfrm>
            <a:off x="3330819" y="879973"/>
            <a:ext cx="6000750" cy="769441"/>
          </a:xfrm>
        </p:spPr>
        <p:txBody>
          <a:bodyPr>
            <a:normAutofit/>
          </a:bodyPr>
          <a:lstStyle/>
          <a:p>
            <a:r>
              <a:rPr lang="en-US" sz="4000" dirty="0"/>
              <a:t>#1 Decoding Data Modes</a:t>
            </a:r>
          </a:p>
        </p:txBody>
      </p:sp>
      <p:sp>
        <p:nvSpPr>
          <p:cNvPr id="3" name="Subtitle 2">
            <a:extLst>
              <a:ext uri="{FF2B5EF4-FFF2-40B4-BE49-F238E27FC236}">
                <a16:creationId xmlns:a16="http://schemas.microsoft.com/office/drawing/2014/main" id="{0255E809-D900-443F-ABF8-AC5F6594D4A8}"/>
              </a:ext>
            </a:extLst>
          </p:cNvPr>
          <p:cNvSpPr>
            <a:spLocks noGrp="1"/>
          </p:cNvSpPr>
          <p:nvPr>
            <p:ph type="subTitle" idx="1"/>
          </p:nvPr>
        </p:nvSpPr>
        <p:spPr>
          <a:xfrm>
            <a:off x="5194998" y="1858945"/>
            <a:ext cx="5473002" cy="4793064"/>
          </a:xfrm>
        </p:spPr>
        <p:txBody>
          <a:bodyPr>
            <a:normAutofit fontScale="85000" lnSpcReduction="20000"/>
          </a:bodyPr>
          <a:lstStyle/>
          <a:p>
            <a:endParaRPr lang="en-US" dirty="0"/>
          </a:p>
          <a:p>
            <a:r>
              <a:rPr lang="en-US" dirty="0"/>
              <a:t>The Raspberry Pi can use the audio input from an external USB sound card to decode digital modes. In fact you can install the popular </a:t>
            </a:r>
            <a:r>
              <a:rPr lang="en-US" dirty="0" err="1"/>
              <a:t>FLDigi</a:t>
            </a:r>
            <a:r>
              <a:rPr lang="en-US" dirty="0"/>
              <a:t> software on the Pi to decode a wide array of data modes including RTTY, PSK and CW to name a few.</a:t>
            </a:r>
          </a:p>
          <a:p>
            <a:r>
              <a:rPr lang="en-US" dirty="0"/>
              <a:t>This is probably the first project I would recommend to people dipping their toes in the world of Pi, in fact </a:t>
            </a:r>
            <a:r>
              <a:rPr lang="en-US" i="1" dirty="0"/>
              <a:t>you can even buy SD cards with </a:t>
            </a:r>
            <a:r>
              <a:rPr lang="en-US" i="1" dirty="0" err="1"/>
              <a:t>Raspbian+FLDigi</a:t>
            </a:r>
            <a:r>
              <a:rPr lang="en-US" i="1" dirty="0"/>
              <a:t> pre-installed</a:t>
            </a:r>
            <a:r>
              <a:rPr lang="en-US" dirty="0"/>
              <a:t> from </a:t>
            </a:r>
            <a:r>
              <a:rPr lang="en-US" dirty="0">
                <a:hlinkClick r:id="rId2"/>
              </a:rPr>
              <a:t>Mike Richards G4WNC</a:t>
            </a:r>
            <a:r>
              <a:rPr lang="en-US" dirty="0"/>
              <a:t>. This is a great way to get started quickly.</a:t>
            </a:r>
          </a:p>
          <a:p>
            <a:r>
              <a:rPr lang="en-US" dirty="0"/>
              <a:t>Once you’re decoding signals on the Pi, you can take it up a notch and start spotting the received signals to the Reverse Beacon Network via the Internet. This is easily done within the </a:t>
            </a:r>
            <a:r>
              <a:rPr lang="en-US" dirty="0" err="1"/>
              <a:t>FLDigi</a:t>
            </a:r>
            <a:r>
              <a:rPr lang="en-US" dirty="0"/>
              <a:t> configuration.</a:t>
            </a:r>
          </a:p>
          <a:p>
            <a:r>
              <a:rPr lang="en-US" dirty="0"/>
              <a:t>People are experimenting with the Pi and rig control to allow for TX as well, although this is not something I have experience of just yet.</a:t>
            </a:r>
          </a:p>
          <a:p>
            <a:endParaRPr lang="en-US" dirty="0"/>
          </a:p>
        </p:txBody>
      </p:sp>
      <p:sp>
        <p:nvSpPr>
          <p:cNvPr id="4" name="TextBox 3">
            <a:extLst>
              <a:ext uri="{FF2B5EF4-FFF2-40B4-BE49-F238E27FC236}">
                <a16:creationId xmlns:a16="http://schemas.microsoft.com/office/drawing/2014/main" id="{79B01428-3B3D-4F66-BC8E-D2F8CC4E8176}"/>
              </a:ext>
            </a:extLst>
          </p:cNvPr>
          <p:cNvSpPr txBox="1"/>
          <p:nvPr/>
        </p:nvSpPr>
        <p:spPr>
          <a:xfrm>
            <a:off x="1874620" y="110532"/>
            <a:ext cx="8442760" cy="769441"/>
          </a:xfrm>
          <a:prstGeom prst="rect">
            <a:avLst/>
          </a:prstGeom>
          <a:noFill/>
        </p:spPr>
        <p:txBody>
          <a:bodyPr wrap="none" rtlCol="0">
            <a:spAutoFit/>
          </a:bodyPr>
          <a:lstStyle/>
          <a:p>
            <a:pPr algn="ctr"/>
            <a:r>
              <a:rPr lang="en-US" sz="4400" dirty="0"/>
              <a:t>Ham Radio Projects for Raspberry Pi</a:t>
            </a:r>
          </a:p>
        </p:txBody>
      </p:sp>
      <p:pic>
        <p:nvPicPr>
          <p:cNvPr id="6" name="Picture 5">
            <a:extLst>
              <a:ext uri="{FF2B5EF4-FFF2-40B4-BE49-F238E27FC236}">
                <a16:creationId xmlns:a16="http://schemas.microsoft.com/office/drawing/2014/main" id="{BC40C2CE-1F3C-4D86-860B-EFA9F970C5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975" y="1649414"/>
            <a:ext cx="4791823" cy="4328613"/>
          </a:xfrm>
          <a:prstGeom prst="rect">
            <a:avLst/>
          </a:prstGeom>
        </p:spPr>
      </p:pic>
    </p:spTree>
    <p:extLst>
      <p:ext uri="{BB962C8B-B14F-4D97-AF65-F5344CB8AC3E}">
        <p14:creationId xmlns:p14="http://schemas.microsoft.com/office/powerpoint/2010/main" val="1052050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9203-B16E-4C14-AD6F-686A479701BE}"/>
              </a:ext>
            </a:extLst>
          </p:cNvPr>
          <p:cNvSpPr>
            <a:spLocks noGrp="1"/>
          </p:cNvSpPr>
          <p:nvPr>
            <p:ph type="ctrTitle"/>
          </p:nvPr>
        </p:nvSpPr>
        <p:spPr>
          <a:xfrm>
            <a:off x="3139168" y="0"/>
            <a:ext cx="5913664" cy="1341456"/>
          </a:xfrm>
        </p:spPr>
        <p:txBody>
          <a:bodyPr>
            <a:normAutofit fontScale="90000"/>
          </a:bodyPr>
          <a:lstStyle/>
          <a:p>
            <a:br>
              <a:rPr lang="en-US" sz="4900" dirty="0"/>
            </a:br>
            <a:r>
              <a:rPr lang="en-US" sz="4900" dirty="0"/>
              <a:t> #2 </a:t>
            </a:r>
            <a:r>
              <a:rPr lang="en-US" sz="4000" b="1" dirty="0"/>
              <a:t>Software Defined Radio (SDR)</a:t>
            </a:r>
            <a:endParaRPr lang="en-US" sz="2700" dirty="0"/>
          </a:p>
        </p:txBody>
      </p:sp>
      <p:sp>
        <p:nvSpPr>
          <p:cNvPr id="3" name="Subtitle 2">
            <a:extLst>
              <a:ext uri="{FF2B5EF4-FFF2-40B4-BE49-F238E27FC236}">
                <a16:creationId xmlns:a16="http://schemas.microsoft.com/office/drawing/2014/main" id="{0255E809-D900-443F-ABF8-AC5F6594D4A8}"/>
              </a:ext>
            </a:extLst>
          </p:cNvPr>
          <p:cNvSpPr>
            <a:spLocks noGrp="1"/>
          </p:cNvSpPr>
          <p:nvPr>
            <p:ph type="subTitle" idx="1"/>
          </p:nvPr>
        </p:nvSpPr>
        <p:spPr>
          <a:xfrm>
            <a:off x="5194998" y="1858945"/>
            <a:ext cx="5473002" cy="4793064"/>
          </a:xfrm>
        </p:spPr>
        <p:txBody>
          <a:bodyPr>
            <a:normAutofit fontScale="77500" lnSpcReduction="20000"/>
          </a:bodyPr>
          <a:lstStyle/>
          <a:p>
            <a:r>
              <a:rPr lang="en-US" dirty="0"/>
              <a:t>That’s right, you can set-up (probably) the cheapest SDR receiver using a Raspberry Pi, USB soundcard and a RTL Dongle (~£10). You can receive between 25MHz up to around 1800MHz using this dongle, not too shabby. Attach this to a </a:t>
            </a:r>
            <a:r>
              <a:rPr lang="en-US" dirty="0" err="1"/>
              <a:t>discone</a:t>
            </a:r>
            <a:r>
              <a:rPr lang="en-US" dirty="0"/>
              <a:t> antenna and you’ve got a very capable scanner!</a:t>
            </a:r>
          </a:p>
          <a:p>
            <a:r>
              <a:rPr lang="en-US" dirty="0"/>
              <a:t>You can run the popular SDR# (pronounced SDR Sharp) software under Raspbian to make this a reality.</a:t>
            </a:r>
          </a:p>
          <a:p>
            <a:r>
              <a:rPr lang="en-US" dirty="0"/>
              <a:t>What’s more, is that the Pi and dongle can be remotely located and accessed from the comfort of your desktop/laptop/tablet device in your home. You of course need to connect your Pi to your home network somehow, you have two choices here either using a </a:t>
            </a:r>
            <a:r>
              <a:rPr lang="en-US" dirty="0" err="1"/>
              <a:t>WiFi</a:t>
            </a:r>
            <a:r>
              <a:rPr lang="en-US" dirty="0"/>
              <a:t> (separate dongle needed) or via Ethernet cable. I would recommend the hardwired cable route if possible to </a:t>
            </a:r>
            <a:r>
              <a:rPr lang="en-US" dirty="0" err="1"/>
              <a:t>minimise</a:t>
            </a:r>
            <a:r>
              <a:rPr lang="en-US" dirty="0"/>
              <a:t> drop outs.</a:t>
            </a:r>
          </a:p>
          <a:p>
            <a:r>
              <a:rPr lang="en-US" dirty="0"/>
              <a:t>Once again Mike G4WNV sells </a:t>
            </a:r>
            <a:r>
              <a:rPr lang="en-US" dirty="0">
                <a:hlinkClick r:id="rId2"/>
              </a:rPr>
              <a:t>pre-built SD Cards</a:t>
            </a:r>
            <a:r>
              <a:rPr lang="en-US" dirty="0"/>
              <a:t> with everything you need to get started, just add a Raspberry Pi and an RTL dongle (who doesn’t have one knocking around the shack?).</a:t>
            </a:r>
          </a:p>
          <a:p>
            <a:endParaRPr lang="en-US" dirty="0"/>
          </a:p>
        </p:txBody>
      </p:sp>
      <p:pic>
        <p:nvPicPr>
          <p:cNvPr id="7" name="Picture 6">
            <a:extLst>
              <a:ext uri="{FF2B5EF4-FFF2-40B4-BE49-F238E27FC236}">
                <a16:creationId xmlns:a16="http://schemas.microsoft.com/office/drawing/2014/main" id="{0F959F75-BD67-4E42-8D16-5D57920F8A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482" y="1664677"/>
            <a:ext cx="3810000" cy="3810000"/>
          </a:xfrm>
          <a:prstGeom prst="rect">
            <a:avLst/>
          </a:prstGeom>
        </p:spPr>
      </p:pic>
    </p:spTree>
    <p:extLst>
      <p:ext uri="{BB962C8B-B14F-4D97-AF65-F5344CB8AC3E}">
        <p14:creationId xmlns:p14="http://schemas.microsoft.com/office/powerpoint/2010/main" val="256459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9203-B16E-4C14-AD6F-686A479701BE}"/>
              </a:ext>
            </a:extLst>
          </p:cNvPr>
          <p:cNvSpPr>
            <a:spLocks noGrp="1"/>
          </p:cNvSpPr>
          <p:nvPr>
            <p:ph type="ctrTitle"/>
          </p:nvPr>
        </p:nvSpPr>
        <p:spPr>
          <a:xfrm>
            <a:off x="1286189" y="110532"/>
            <a:ext cx="7884606" cy="844061"/>
          </a:xfrm>
        </p:spPr>
        <p:txBody>
          <a:bodyPr>
            <a:normAutofit/>
          </a:bodyPr>
          <a:lstStyle/>
          <a:p>
            <a:r>
              <a:rPr lang="en-US" sz="4000" dirty="0"/>
              <a:t>#3 </a:t>
            </a:r>
            <a:r>
              <a:rPr lang="en-US" sz="4000" b="1" dirty="0"/>
              <a:t>WSPR Transmitter</a:t>
            </a:r>
            <a:endParaRPr lang="en-US" sz="4000" dirty="0"/>
          </a:p>
        </p:txBody>
      </p:sp>
      <p:sp>
        <p:nvSpPr>
          <p:cNvPr id="3" name="Subtitle 2">
            <a:extLst>
              <a:ext uri="{FF2B5EF4-FFF2-40B4-BE49-F238E27FC236}">
                <a16:creationId xmlns:a16="http://schemas.microsoft.com/office/drawing/2014/main" id="{0255E809-D900-443F-ABF8-AC5F6594D4A8}"/>
              </a:ext>
            </a:extLst>
          </p:cNvPr>
          <p:cNvSpPr>
            <a:spLocks noGrp="1"/>
          </p:cNvSpPr>
          <p:nvPr>
            <p:ph type="subTitle" idx="1"/>
          </p:nvPr>
        </p:nvSpPr>
        <p:spPr>
          <a:xfrm>
            <a:off x="5194998" y="1858945"/>
            <a:ext cx="5473002" cy="4793064"/>
          </a:xfrm>
        </p:spPr>
        <p:txBody>
          <a:bodyPr>
            <a:normAutofit fontScale="92500" lnSpcReduction="20000"/>
          </a:bodyPr>
          <a:lstStyle/>
          <a:p>
            <a:r>
              <a:rPr lang="en-US" dirty="0"/>
              <a:t>The Pi is quite incredible in that you can press the GPIO pins into outputting RF between 0-250MHz. Suddenly we have a capable LF/MF/HF/VHF WSPR transmitter! The Raspberry Pi has a reference crystal on board which allows for this, although it will need to be calibrated within the </a:t>
            </a:r>
            <a:r>
              <a:rPr lang="en-US" dirty="0" err="1">
                <a:hlinkClick r:id="rId2"/>
              </a:rPr>
              <a:t>WsprryPi</a:t>
            </a:r>
            <a:r>
              <a:rPr lang="en-US" dirty="0"/>
              <a:t> software to ensure it’s precise enough for WSPR.</a:t>
            </a:r>
          </a:p>
          <a:p>
            <a:r>
              <a:rPr lang="en-US" dirty="0"/>
              <a:t>The Pi provides around 10mW of output, so not a massive amount of RF, but enough for the WSPR beaconing mode. One important note is that it outputs a square wave which necessitates a low pass filter. You will also want to use a regulated power supply with it to ensure additional frequency stability.</a:t>
            </a:r>
          </a:p>
          <a:p>
            <a:r>
              <a:rPr lang="en-US" dirty="0"/>
              <a:t>A WSPR beacon for an outlay of £4 (assuming Pi Zero)? Amazing!</a:t>
            </a:r>
          </a:p>
          <a:p>
            <a:endParaRPr lang="en-US" dirty="0"/>
          </a:p>
        </p:txBody>
      </p:sp>
      <p:pic>
        <p:nvPicPr>
          <p:cNvPr id="7" name="Picture 6">
            <a:extLst>
              <a:ext uri="{FF2B5EF4-FFF2-40B4-BE49-F238E27FC236}">
                <a16:creationId xmlns:a16="http://schemas.microsoft.com/office/drawing/2014/main" id="{D4CC8B41-D6A1-45DB-B7E2-7BEBB15682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25" y="2121713"/>
            <a:ext cx="4178855" cy="3050563"/>
          </a:xfrm>
          <a:prstGeom prst="rect">
            <a:avLst/>
          </a:prstGeom>
        </p:spPr>
      </p:pic>
    </p:spTree>
    <p:extLst>
      <p:ext uri="{BB962C8B-B14F-4D97-AF65-F5344CB8AC3E}">
        <p14:creationId xmlns:p14="http://schemas.microsoft.com/office/powerpoint/2010/main" val="296056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9203-B16E-4C14-AD6F-686A479701BE}"/>
              </a:ext>
            </a:extLst>
          </p:cNvPr>
          <p:cNvSpPr>
            <a:spLocks noGrp="1"/>
          </p:cNvSpPr>
          <p:nvPr>
            <p:ph type="ctrTitle"/>
          </p:nvPr>
        </p:nvSpPr>
        <p:spPr>
          <a:xfrm>
            <a:off x="3386295" y="205992"/>
            <a:ext cx="5945274" cy="959618"/>
          </a:xfrm>
        </p:spPr>
        <p:txBody>
          <a:bodyPr>
            <a:normAutofit fontScale="90000"/>
          </a:bodyPr>
          <a:lstStyle/>
          <a:p>
            <a:r>
              <a:rPr lang="en-US" sz="4400" b="1" dirty="0"/>
              <a:t>4. Amateur Satellite Tracking</a:t>
            </a:r>
            <a:br>
              <a:rPr lang="en-US" dirty="0"/>
            </a:br>
            <a:endParaRPr lang="en-US" sz="4000" dirty="0"/>
          </a:p>
        </p:txBody>
      </p:sp>
      <p:sp>
        <p:nvSpPr>
          <p:cNvPr id="3" name="Subtitle 2">
            <a:extLst>
              <a:ext uri="{FF2B5EF4-FFF2-40B4-BE49-F238E27FC236}">
                <a16:creationId xmlns:a16="http://schemas.microsoft.com/office/drawing/2014/main" id="{0255E809-D900-443F-ABF8-AC5F6594D4A8}"/>
              </a:ext>
            </a:extLst>
          </p:cNvPr>
          <p:cNvSpPr>
            <a:spLocks noGrp="1"/>
          </p:cNvSpPr>
          <p:nvPr>
            <p:ph type="subTitle" idx="1"/>
          </p:nvPr>
        </p:nvSpPr>
        <p:spPr>
          <a:xfrm>
            <a:off x="6358932" y="881915"/>
            <a:ext cx="5473002" cy="4793064"/>
          </a:xfrm>
        </p:spPr>
        <p:txBody>
          <a:bodyPr>
            <a:normAutofit fontScale="92500" lnSpcReduction="20000"/>
          </a:bodyPr>
          <a:lstStyle/>
          <a:p>
            <a:endParaRPr lang="en-US" dirty="0"/>
          </a:p>
          <a:p>
            <a:r>
              <a:rPr lang="en-US" dirty="0"/>
              <a:t>This is probably the easiest Raspberry Pi project you can undertake. Install the </a:t>
            </a:r>
            <a:r>
              <a:rPr lang="en-US" dirty="0" err="1">
                <a:hlinkClick r:id="rId2"/>
              </a:rPr>
              <a:t>GPredict</a:t>
            </a:r>
            <a:r>
              <a:rPr lang="en-US" dirty="0"/>
              <a:t> software on your Raspberry Pi and you have a very capable satellite tracker, allowing you to track every conceivable satellite across the world in real time.</a:t>
            </a:r>
          </a:p>
          <a:p>
            <a:r>
              <a:rPr lang="en-US" dirty="0"/>
              <a:t>It allows you to filter the type of satellites you can track, this is where you can just select the amateur radio satellites you’re interested in working and see in real time which of the birds you can work through.</a:t>
            </a:r>
          </a:p>
          <a:p>
            <a:r>
              <a:rPr lang="en-US" dirty="0"/>
              <a:t>Of course the next step is to interface the Raspberry Pi with your antenna controller and start tracking the </a:t>
            </a:r>
            <a:r>
              <a:rPr lang="en-US" dirty="0" err="1"/>
              <a:t>sats</a:t>
            </a:r>
            <a:r>
              <a:rPr lang="en-US" dirty="0"/>
              <a:t> in real time, now there’s a thought!</a:t>
            </a:r>
          </a:p>
          <a:p>
            <a:endParaRPr lang="en-US" dirty="0"/>
          </a:p>
        </p:txBody>
      </p:sp>
      <p:pic>
        <p:nvPicPr>
          <p:cNvPr id="7" name="Picture 6">
            <a:extLst>
              <a:ext uri="{FF2B5EF4-FFF2-40B4-BE49-F238E27FC236}">
                <a16:creationId xmlns:a16="http://schemas.microsoft.com/office/drawing/2014/main" id="{D6DF7155-1829-4062-913E-4DE0F843CF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891" y="1290181"/>
            <a:ext cx="6082001" cy="3507287"/>
          </a:xfrm>
          <a:prstGeom prst="rect">
            <a:avLst/>
          </a:prstGeom>
        </p:spPr>
      </p:pic>
    </p:spTree>
    <p:extLst>
      <p:ext uri="{BB962C8B-B14F-4D97-AF65-F5344CB8AC3E}">
        <p14:creationId xmlns:p14="http://schemas.microsoft.com/office/powerpoint/2010/main" val="357985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9203-B16E-4C14-AD6F-686A479701BE}"/>
              </a:ext>
            </a:extLst>
          </p:cNvPr>
          <p:cNvSpPr>
            <a:spLocks noGrp="1"/>
          </p:cNvSpPr>
          <p:nvPr>
            <p:ph type="ctrTitle"/>
          </p:nvPr>
        </p:nvSpPr>
        <p:spPr>
          <a:xfrm>
            <a:off x="3330819" y="879973"/>
            <a:ext cx="6000750" cy="769441"/>
          </a:xfrm>
        </p:spPr>
        <p:txBody>
          <a:bodyPr>
            <a:normAutofit/>
          </a:bodyPr>
          <a:lstStyle/>
          <a:p>
            <a:r>
              <a:rPr lang="en-US" sz="4000" dirty="0"/>
              <a:t>#1 Decoding Data Modes</a:t>
            </a:r>
          </a:p>
        </p:txBody>
      </p:sp>
      <p:sp>
        <p:nvSpPr>
          <p:cNvPr id="3" name="Subtitle 2">
            <a:extLst>
              <a:ext uri="{FF2B5EF4-FFF2-40B4-BE49-F238E27FC236}">
                <a16:creationId xmlns:a16="http://schemas.microsoft.com/office/drawing/2014/main" id="{0255E809-D900-443F-ABF8-AC5F6594D4A8}"/>
              </a:ext>
            </a:extLst>
          </p:cNvPr>
          <p:cNvSpPr>
            <a:spLocks noGrp="1"/>
          </p:cNvSpPr>
          <p:nvPr>
            <p:ph type="subTitle" idx="1"/>
          </p:nvPr>
        </p:nvSpPr>
        <p:spPr>
          <a:xfrm>
            <a:off x="5194998" y="1858945"/>
            <a:ext cx="5473002" cy="4793064"/>
          </a:xfrm>
        </p:spPr>
        <p:txBody>
          <a:bodyPr>
            <a:normAutofit fontScale="85000" lnSpcReduction="20000"/>
          </a:bodyPr>
          <a:lstStyle/>
          <a:p>
            <a:endParaRPr lang="en-US" dirty="0"/>
          </a:p>
          <a:p>
            <a:r>
              <a:rPr lang="en-US" dirty="0"/>
              <a:t>The Raspberry Pi can use the audio input from an external USB sound card to decode digital modes. In fact you can install the popular </a:t>
            </a:r>
            <a:r>
              <a:rPr lang="en-US" dirty="0" err="1"/>
              <a:t>FLDigi</a:t>
            </a:r>
            <a:r>
              <a:rPr lang="en-US" dirty="0"/>
              <a:t> software on the Pi to decode a wide array of data modes including RTTY, PSK and CW to name a few.</a:t>
            </a:r>
          </a:p>
          <a:p>
            <a:r>
              <a:rPr lang="en-US" dirty="0"/>
              <a:t>This is probably the first project I would recommend to people dipping their toes in the world of Pi, in fact </a:t>
            </a:r>
            <a:r>
              <a:rPr lang="en-US" i="1" dirty="0"/>
              <a:t>you can even buy SD cards with </a:t>
            </a:r>
            <a:r>
              <a:rPr lang="en-US" i="1" dirty="0" err="1"/>
              <a:t>Raspbian+FLDigi</a:t>
            </a:r>
            <a:r>
              <a:rPr lang="en-US" i="1" dirty="0"/>
              <a:t> pre-installed</a:t>
            </a:r>
            <a:r>
              <a:rPr lang="en-US" dirty="0"/>
              <a:t> from </a:t>
            </a:r>
            <a:r>
              <a:rPr lang="en-US" dirty="0">
                <a:hlinkClick r:id="rId2"/>
              </a:rPr>
              <a:t>Mike Richards G4WNC</a:t>
            </a:r>
            <a:r>
              <a:rPr lang="en-US" dirty="0"/>
              <a:t>. This is a great way to get started quickly.</a:t>
            </a:r>
          </a:p>
          <a:p>
            <a:r>
              <a:rPr lang="en-US" dirty="0"/>
              <a:t>Once you’re decoding signals on the Pi, you can take it up a notch and start spotting the received signals to the Reverse Beacon Network via the Internet. This is easily done within the </a:t>
            </a:r>
            <a:r>
              <a:rPr lang="en-US" dirty="0" err="1"/>
              <a:t>FLDigi</a:t>
            </a:r>
            <a:r>
              <a:rPr lang="en-US" dirty="0"/>
              <a:t> configuration.</a:t>
            </a:r>
          </a:p>
          <a:p>
            <a:r>
              <a:rPr lang="en-US" dirty="0"/>
              <a:t>People are experimenting with the Pi and rig control to allow for TX as well, although this is not something I have experience of just yet.</a:t>
            </a:r>
          </a:p>
          <a:p>
            <a:endParaRPr lang="en-US" dirty="0"/>
          </a:p>
        </p:txBody>
      </p:sp>
      <p:sp>
        <p:nvSpPr>
          <p:cNvPr id="4" name="TextBox 3">
            <a:extLst>
              <a:ext uri="{FF2B5EF4-FFF2-40B4-BE49-F238E27FC236}">
                <a16:creationId xmlns:a16="http://schemas.microsoft.com/office/drawing/2014/main" id="{79B01428-3B3D-4F66-BC8E-D2F8CC4E8176}"/>
              </a:ext>
            </a:extLst>
          </p:cNvPr>
          <p:cNvSpPr txBox="1"/>
          <p:nvPr/>
        </p:nvSpPr>
        <p:spPr>
          <a:xfrm>
            <a:off x="1874620" y="110532"/>
            <a:ext cx="8442760" cy="769441"/>
          </a:xfrm>
          <a:prstGeom prst="rect">
            <a:avLst/>
          </a:prstGeom>
          <a:noFill/>
        </p:spPr>
        <p:txBody>
          <a:bodyPr wrap="none" rtlCol="0">
            <a:spAutoFit/>
          </a:bodyPr>
          <a:lstStyle/>
          <a:p>
            <a:pPr algn="ctr"/>
            <a:r>
              <a:rPr lang="en-US" sz="4400" dirty="0"/>
              <a:t>Ham Radio Projects for Raspberry Pi</a:t>
            </a:r>
          </a:p>
        </p:txBody>
      </p:sp>
      <p:pic>
        <p:nvPicPr>
          <p:cNvPr id="6" name="Picture 5">
            <a:extLst>
              <a:ext uri="{FF2B5EF4-FFF2-40B4-BE49-F238E27FC236}">
                <a16:creationId xmlns:a16="http://schemas.microsoft.com/office/drawing/2014/main" id="{BC40C2CE-1F3C-4D86-860B-EFA9F970C5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975" y="1649414"/>
            <a:ext cx="4791823" cy="4328613"/>
          </a:xfrm>
          <a:prstGeom prst="rect">
            <a:avLst/>
          </a:prstGeom>
        </p:spPr>
      </p:pic>
    </p:spTree>
    <p:extLst>
      <p:ext uri="{BB962C8B-B14F-4D97-AF65-F5344CB8AC3E}">
        <p14:creationId xmlns:p14="http://schemas.microsoft.com/office/powerpoint/2010/main" val="1738758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403</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#1 Decoding Data Modes</vt:lpstr>
      <vt:lpstr>  #2 Software Defined Radio (SDR)</vt:lpstr>
      <vt:lpstr>#3 WSPR Transmitter</vt:lpstr>
      <vt:lpstr>4. Amateur Satellite Tracking </vt:lpstr>
      <vt:lpstr>#1 Decoding Data Modes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Decoding Data Modes</dc:title>
  <dc:creator>Hazel, Mark (US)</dc:creator>
  <cp:lastModifiedBy>Hazel, Mark (US)</cp:lastModifiedBy>
  <cp:revision>2</cp:revision>
  <dcterms:created xsi:type="dcterms:W3CDTF">2019-10-29T22:31:21Z</dcterms:created>
  <dcterms:modified xsi:type="dcterms:W3CDTF">2019-10-29T22:43:44Z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7f4ebfb1-29e8-46c2-8d81-89491d7b3db3</vt:lpwstr>
  </property>
  <property fmtid="{D5CDD505-2E9C-101B-9397-08002B2CF9AE}" pid="3" name="CLASSIFICATION">
    <vt:lpwstr>General</vt:lpwstr>
  </property>
</Properties>
</file>