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2" r:id="rId1"/>
    <p:sldMasterId id="2147484227" r:id="rId2"/>
  </p:sldMasterIdLst>
  <p:notesMasterIdLst>
    <p:notesMasterId r:id="rId50"/>
  </p:notesMasterIdLst>
  <p:handoutMasterIdLst>
    <p:handoutMasterId r:id="rId51"/>
  </p:handoutMasterIdLst>
  <p:sldIdLst>
    <p:sldId id="2607" r:id="rId3"/>
    <p:sldId id="2609" r:id="rId4"/>
    <p:sldId id="2634" r:id="rId5"/>
    <p:sldId id="2608" r:id="rId6"/>
    <p:sldId id="2642" r:id="rId7"/>
    <p:sldId id="2596" r:id="rId8"/>
    <p:sldId id="2643" r:id="rId9"/>
    <p:sldId id="2641" r:id="rId10"/>
    <p:sldId id="2640" r:id="rId11"/>
    <p:sldId id="2605" r:id="rId12"/>
    <p:sldId id="2595" r:id="rId13"/>
    <p:sldId id="2645" r:id="rId14"/>
    <p:sldId id="2646" r:id="rId15"/>
    <p:sldId id="2625" r:id="rId16"/>
    <p:sldId id="2590" r:id="rId17"/>
    <p:sldId id="2592" r:id="rId18"/>
    <p:sldId id="2610" r:id="rId19"/>
    <p:sldId id="2593" r:id="rId20"/>
    <p:sldId id="2647" r:id="rId21"/>
    <p:sldId id="2649" r:id="rId22"/>
    <p:sldId id="2650" r:id="rId23"/>
    <p:sldId id="2648" r:id="rId24"/>
    <p:sldId id="2611" r:id="rId25"/>
    <p:sldId id="2624" r:id="rId26"/>
    <p:sldId id="2612" r:id="rId27"/>
    <p:sldId id="2613" r:id="rId28"/>
    <p:sldId id="2614" r:id="rId29"/>
    <p:sldId id="2615" r:id="rId30"/>
    <p:sldId id="2616" r:id="rId31"/>
    <p:sldId id="2617" r:id="rId32"/>
    <p:sldId id="2618" r:id="rId33"/>
    <p:sldId id="2619" r:id="rId34"/>
    <p:sldId id="2620" r:id="rId35"/>
    <p:sldId id="2621" r:id="rId36"/>
    <p:sldId id="2622" r:id="rId37"/>
    <p:sldId id="2623" r:id="rId38"/>
    <p:sldId id="2639" r:id="rId39"/>
    <p:sldId id="2628" r:id="rId40"/>
    <p:sldId id="2629" r:id="rId41"/>
    <p:sldId id="2630" r:id="rId42"/>
    <p:sldId id="2631" r:id="rId43"/>
    <p:sldId id="2632" r:id="rId44"/>
    <p:sldId id="2633" r:id="rId45"/>
    <p:sldId id="2635" r:id="rId46"/>
    <p:sldId id="2636" r:id="rId47"/>
    <p:sldId id="2637" r:id="rId48"/>
    <p:sldId id="2638"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a:srgbClr val="8CCBD0"/>
    <a:srgbClr val="00AC4E"/>
    <a:srgbClr val="74C0C6"/>
    <a:srgbClr val="F8F8F8"/>
    <a:srgbClr val="0E55BD"/>
    <a:srgbClr val="E2F1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03" autoAdjust="0"/>
    <p:restoredTop sz="98580" autoAdjust="0"/>
  </p:normalViewPr>
  <p:slideViewPr>
    <p:cSldViewPr snapToGrid="0">
      <p:cViewPr varScale="1">
        <p:scale>
          <a:sx n="106" d="100"/>
          <a:sy n="106" d="100"/>
        </p:scale>
        <p:origin x="-372" y="-96"/>
      </p:cViewPr>
      <p:guideLst>
        <p:guide orient="horz" pos="2823"/>
        <p:guide pos="488"/>
      </p:guideLst>
    </p:cSldViewPr>
  </p:slideViewPr>
  <p:outlineViewPr>
    <p:cViewPr>
      <p:scale>
        <a:sx n="33" d="100"/>
        <a:sy n="33" d="100"/>
      </p:scale>
      <p:origin x="0" y="0"/>
    </p:cViewPr>
  </p:outlineViewPr>
  <p:notesTextViewPr>
    <p:cViewPr>
      <p:scale>
        <a:sx n="77" d="100"/>
        <a:sy n="77" d="100"/>
      </p:scale>
      <p:origin x="0" y="0"/>
    </p:cViewPr>
  </p:notesTextViewPr>
  <p:sorterViewPr>
    <p:cViewPr>
      <p:scale>
        <a:sx n="100" d="100"/>
        <a:sy n="100" d="100"/>
      </p:scale>
      <p:origin x="0" y="2628"/>
    </p:cViewPr>
  </p:sorterViewPr>
  <p:notesViewPr>
    <p:cSldViewPr snapToGrid="0">
      <p:cViewPr varScale="1">
        <p:scale>
          <a:sx n="62" d="100"/>
          <a:sy n="62" d="100"/>
        </p:scale>
        <p:origin x="-1608"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6888" cy="467220"/>
          </a:xfrm>
          <a:prstGeom prst="rect">
            <a:avLst/>
          </a:prstGeom>
          <a:noFill/>
          <a:ln w="9525">
            <a:noFill/>
            <a:miter lim="800000"/>
            <a:headEnd/>
            <a:tailEnd/>
          </a:ln>
        </p:spPr>
        <p:txBody>
          <a:bodyPr vert="horz" wrap="square" lIns="92618" tIns="46310" rIns="92618" bIns="46310" numCol="1" anchor="t" anchorCtr="0" compatLnSpc="1">
            <a:prstTxWarp prst="textNoShape">
              <a:avLst/>
            </a:prstTxWarp>
          </a:bodyPr>
          <a:lstStyle>
            <a:lvl1pPr defTabSz="925685">
              <a:defRPr sz="1100" b="0">
                <a:cs typeface="+mn-cs"/>
              </a:defRPr>
            </a:lvl1pPr>
          </a:lstStyle>
          <a:p>
            <a:pPr>
              <a:defRPr/>
            </a:pPr>
            <a:endParaRPr lang="en-US" dirty="0"/>
          </a:p>
        </p:txBody>
      </p:sp>
      <p:sp>
        <p:nvSpPr>
          <p:cNvPr id="13315" name="Rectangle 3"/>
          <p:cNvSpPr>
            <a:spLocks noGrp="1" noChangeArrowheads="1"/>
          </p:cNvSpPr>
          <p:nvPr>
            <p:ph type="dt" sz="quarter" idx="1"/>
          </p:nvPr>
        </p:nvSpPr>
        <p:spPr bwMode="auto">
          <a:xfrm>
            <a:off x="3971925" y="0"/>
            <a:ext cx="3036888" cy="467220"/>
          </a:xfrm>
          <a:prstGeom prst="rect">
            <a:avLst/>
          </a:prstGeom>
          <a:noFill/>
          <a:ln w="9525">
            <a:noFill/>
            <a:miter lim="800000"/>
            <a:headEnd/>
            <a:tailEnd/>
          </a:ln>
        </p:spPr>
        <p:txBody>
          <a:bodyPr vert="horz" wrap="square" lIns="92618" tIns="46310" rIns="92618" bIns="46310" numCol="1" anchor="t" anchorCtr="0" compatLnSpc="1">
            <a:prstTxWarp prst="textNoShape">
              <a:avLst/>
            </a:prstTxWarp>
          </a:bodyPr>
          <a:lstStyle>
            <a:lvl1pPr algn="r" defTabSz="925685">
              <a:defRPr sz="1100" b="0">
                <a:cs typeface="+mn-cs"/>
              </a:defRPr>
            </a:lvl1pPr>
          </a:lstStyle>
          <a:p>
            <a:pPr>
              <a:defRPr/>
            </a:pPr>
            <a:fld id="{EA4AE9CB-168C-4C3B-9683-234981B6090F}" type="datetimeFigureOut">
              <a:rPr lang="en-US"/>
              <a:pPr>
                <a:defRPr/>
              </a:pPr>
              <a:t>1/8/2014</a:t>
            </a:fld>
            <a:endParaRPr lang="en-US" dirty="0"/>
          </a:p>
        </p:txBody>
      </p:sp>
      <p:sp>
        <p:nvSpPr>
          <p:cNvPr id="13316" name="Rectangle 4"/>
          <p:cNvSpPr>
            <a:spLocks noGrp="1" noChangeArrowheads="1"/>
          </p:cNvSpPr>
          <p:nvPr>
            <p:ph type="ftr" sz="quarter" idx="2"/>
          </p:nvPr>
        </p:nvSpPr>
        <p:spPr bwMode="auto">
          <a:xfrm>
            <a:off x="0" y="8827580"/>
            <a:ext cx="3036888" cy="467220"/>
          </a:xfrm>
          <a:prstGeom prst="rect">
            <a:avLst/>
          </a:prstGeom>
          <a:noFill/>
          <a:ln w="9525">
            <a:noFill/>
            <a:miter lim="800000"/>
            <a:headEnd/>
            <a:tailEnd/>
          </a:ln>
        </p:spPr>
        <p:txBody>
          <a:bodyPr vert="horz" wrap="square" lIns="92618" tIns="46310" rIns="92618" bIns="46310" numCol="1" anchor="b" anchorCtr="0" compatLnSpc="1">
            <a:prstTxWarp prst="textNoShape">
              <a:avLst/>
            </a:prstTxWarp>
          </a:bodyPr>
          <a:lstStyle>
            <a:lvl1pPr defTabSz="925685">
              <a:defRPr sz="1100" b="0">
                <a:cs typeface="+mn-cs"/>
              </a:defRPr>
            </a:lvl1pPr>
          </a:lstStyle>
          <a:p>
            <a:pPr>
              <a:defRPr/>
            </a:pPr>
            <a:endParaRPr lang="en-US" dirty="0"/>
          </a:p>
        </p:txBody>
      </p:sp>
      <p:sp>
        <p:nvSpPr>
          <p:cNvPr id="13317" name="Rectangle 5"/>
          <p:cNvSpPr>
            <a:spLocks noGrp="1" noChangeArrowheads="1"/>
          </p:cNvSpPr>
          <p:nvPr>
            <p:ph type="sldNum" sz="quarter" idx="3"/>
          </p:nvPr>
        </p:nvSpPr>
        <p:spPr bwMode="auto">
          <a:xfrm>
            <a:off x="3971925" y="8827580"/>
            <a:ext cx="3036888" cy="467220"/>
          </a:xfrm>
          <a:prstGeom prst="rect">
            <a:avLst/>
          </a:prstGeom>
          <a:noFill/>
          <a:ln w="9525">
            <a:noFill/>
            <a:miter lim="800000"/>
            <a:headEnd/>
            <a:tailEnd/>
          </a:ln>
        </p:spPr>
        <p:txBody>
          <a:bodyPr vert="horz" wrap="square" lIns="92618" tIns="46310" rIns="92618" bIns="46310" numCol="1" anchor="b" anchorCtr="0" compatLnSpc="1">
            <a:prstTxWarp prst="textNoShape">
              <a:avLst/>
            </a:prstTxWarp>
          </a:bodyPr>
          <a:lstStyle>
            <a:lvl1pPr algn="r" defTabSz="925685">
              <a:defRPr sz="1100" b="0">
                <a:cs typeface="+mn-cs"/>
              </a:defRPr>
            </a:lvl1pPr>
          </a:lstStyle>
          <a:p>
            <a:pPr>
              <a:defRPr/>
            </a:pPr>
            <a:fld id="{9B8C18CE-EB87-4946-BB62-90C254A3BD13}" type="slidenum">
              <a:rPr lang="en-US"/>
              <a:pPr>
                <a:defRPr/>
              </a:pPr>
              <a:t>‹#›</a:t>
            </a:fld>
            <a:endParaRPr lang="en-US" dirty="0"/>
          </a:p>
        </p:txBody>
      </p:sp>
    </p:spTree>
    <p:extLst>
      <p:ext uri="{BB962C8B-B14F-4D97-AF65-F5344CB8AC3E}">
        <p14:creationId xmlns:p14="http://schemas.microsoft.com/office/powerpoint/2010/main" xmlns="" val="241129130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6888" cy="467220"/>
          </a:xfrm>
          <a:prstGeom prst="rect">
            <a:avLst/>
          </a:prstGeom>
          <a:noFill/>
          <a:ln w="9525">
            <a:noFill/>
            <a:miter lim="800000"/>
            <a:headEnd/>
            <a:tailEnd/>
          </a:ln>
        </p:spPr>
        <p:txBody>
          <a:bodyPr vert="horz" wrap="square" lIns="92618" tIns="46310" rIns="92618" bIns="46310" numCol="1" anchor="t" anchorCtr="0" compatLnSpc="1">
            <a:prstTxWarp prst="textNoShape">
              <a:avLst/>
            </a:prstTxWarp>
          </a:bodyPr>
          <a:lstStyle>
            <a:lvl1pPr defTabSz="925685">
              <a:defRPr sz="1100" b="0">
                <a:cs typeface="+mn-cs"/>
              </a:defRPr>
            </a:lvl1pPr>
          </a:lstStyle>
          <a:p>
            <a:pPr>
              <a:defRPr/>
            </a:pPr>
            <a:endParaRPr lang="en-US" dirty="0"/>
          </a:p>
        </p:txBody>
      </p:sp>
      <p:sp>
        <p:nvSpPr>
          <p:cNvPr id="16387" name="Rectangle 3"/>
          <p:cNvSpPr>
            <a:spLocks noGrp="1" noChangeArrowheads="1"/>
          </p:cNvSpPr>
          <p:nvPr>
            <p:ph type="dt" idx="1"/>
          </p:nvPr>
        </p:nvSpPr>
        <p:spPr bwMode="auto">
          <a:xfrm>
            <a:off x="3971925" y="0"/>
            <a:ext cx="3036888" cy="467220"/>
          </a:xfrm>
          <a:prstGeom prst="rect">
            <a:avLst/>
          </a:prstGeom>
          <a:noFill/>
          <a:ln w="9525">
            <a:noFill/>
            <a:miter lim="800000"/>
            <a:headEnd/>
            <a:tailEnd/>
          </a:ln>
        </p:spPr>
        <p:txBody>
          <a:bodyPr vert="horz" wrap="square" lIns="92618" tIns="46310" rIns="92618" bIns="46310" numCol="1" anchor="t" anchorCtr="0" compatLnSpc="1">
            <a:prstTxWarp prst="textNoShape">
              <a:avLst/>
            </a:prstTxWarp>
          </a:bodyPr>
          <a:lstStyle>
            <a:lvl1pPr algn="r" defTabSz="925685">
              <a:defRPr sz="1100" b="0">
                <a:cs typeface="+mn-cs"/>
              </a:defRPr>
            </a:lvl1pPr>
          </a:lstStyle>
          <a:p>
            <a:pPr>
              <a:defRPr/>
            </a:pPr>
            <a:fld id="{57960A78-3382-42ED-B54F-1FAB80C5B632}" type="datetimeFigureOut">
              <a:rPr lang="en-US"/>
              <a:pPr>
                <a:defRPr/>
              </a:pPr>
              <a:t>1/8/2014</a:t>
            </a:fld>
            <a:endParaRPr lang="en-US" dirty="0"/>
          </a:p>
        </p:txBody>
      </p:sp>
      <p:sp>
        <p:nvSpPr>
          <p:cNvPr id="43012" name="Rectangle 4"/>
          <p:cNvSpPr>
            <a:spLocks noGrp="1" noRot="1" noChangeAspect="1" noChangeArrowheads="1" noTextEdit="1"/>
          </p:cNvSpPr>
          <p:nvPr>
            <p:ph type="sldImg" idx="2"/>
          </p:nvPr>
        </p:nvSpPr>
        <p:spPr bwMode="auto">
          <a:xfrm>
            <a:off x="1185863" y="695325"/>
            <a:ext cx="4648200" cy="34861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1675" y="4417791"/>
            <a:ext cx="5607050" cy="4182580"/>
          </a:xfrm>
          <a:prstGeom prst="rect">
            <a:avLst/>
          </a:prstGeom>
          <a:noFill/>
          <a:ln w="9525">
            <a:noFill/>
            <a:miter lim="800000"/>
            <a:headEnd/>
            <a:tailEnd/>
          </a:ln>
        </p:spPr>
        <p:txBody>
          <a:bodyPr vert="horz" wrap="square" lIns="92618" tIns="46310" rIns="92618" bIns="463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27580"/>
            <a:ext cx="3036888" cy="467220"/>
          </a:xfrm>
          <a:prstGeom prst="rect">
            <a:avLst/>
          </a:prstGeom>
          <a:noFill/>
          <a:ln w="9525">
            <a:noFill/>
            <a:miter lim="800000"/>
            <a:headEnd/>
            <a:tailEnd/>
          </a:ln>
        </p:spPr>
        <p:txBody>
          <a:bodyPr vert="horz" wrap="square" lIns="92618" tIns="46310" rIns="92618" bIns="46310" numCol="1" anchor="b" anchorCtr="0" compatLnSpc="1">
            <a:prstTxWarp prst="textNoShape">
              <a:avLst/>
            </a:prstTxWarp>
          </a:bodyPr>
          <a:lstStyle>
            <a:lvl1pPr defTabSz="925685">
              <a:defRPr sz="1100" b="0">
                <a:cs typeface="+mn-cs"/>
              </a:defRPr>
            </a:lvl1pPr>
          </a:lstStyle>
          <a:p>
            <a:pPr>
              <a:defRPr/>
            </a:pPr>
            <a:endParaRPr lang="en-US" dirty="0"/>
          </a:p>
        </p:txBody>
      </p:sp>
      <p:sp>
        <p:nvSpPr>
          <p:cNvPr id="16391" name="Rectangle 7"/>
          <p:cNvSpPr>
            <a:spLocks noGrp="1" noChangeArrowheads="1"/>
          </p:cNvSpPr>
          <p:nvPr>
            <p:ph type="sldNum" sz="quarter" idx="5"/>
          </p:nvPr>
        </p:nvSpPr>
        <p:spPr bwMode="auto">
          <a:xfrm>
            <a:off x="3971925" y="8827580"/>
            <a:ext cx="3036888" cy="467220"/>
          </a:xfrm>
          <a:prstGeom prst="rect">
            <a:avLst/>
          </a:prstGeom>
          <a:noFill/>
          <a:ln w="9525">
            <a:noFill/>
            <a:miter lim="800000"/>
            <a:headEnd/>
            <a:tailEnd/>
          </a:ln>
        </p:spPr>
        <p:txBody>
          <a:bodyPr vert="horz" wrap="square" lIns="92618" tIns="46310" rIns="92618" bIns="46310" numCol="1" anchor="b" anchorCtr="0" compatLnSpc="1">
            <a:prstTxWarp prst="textNoShape">
              <a:avLst/>
            </a:prstTxWarp>
          </a:bodyPr>
          <a:lstStyle>
            <a:lvl1pPr algn="r" defTabSz="925685">
              <a:defRPr sz="1100" b="0">
                <a:cs typeface="+mn-cs"/>
              </a:defRPr>
            </a:lvl1pPr>
          </a:lstStyle>
          <a:p>
            <a:pPr>
              <a:defRPr/>
            </a:pPr>
            <a:fld id="{F7A1B934-C398-48C0-83FB-650C25D3D7AD}" type="slidenum">
              <a:rPr lang="en-US"/>
              <a:pPr>
                <a:defRPr/>
              </a:pPr>
              <a:t>‹#›</a:t>
            </a:fld>
            <a:endParaRPr lang="en-US" dirty="0"/>
          </a:p>
        </p:txBody>
      </p:sp>
    </p:spTree>
    <p:extLst>
      <p:ext uri="{BB962C8B-B14F-4D97-AF65-F5344CB8AC3E}">
        <p14:creationId xmlns:p14="http://schemas.microsoft.com/office/powerpoint/2010/main" xmlns="" val="644143992"/>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0"/>
            <a:ext cx="9144000" cy="6869113"/>
          </a:xfrm>
          <a:prstGeom prst="rect">
            <a:avLst/>
          </a:prstGeom>
          <a:noFill/>
          <a:ln w="6350" algn="ctr">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7677150" y="155575"/>
            <a:ext cx="1298575" cy="546100"/>
          </a:xfrm>
          <a:prstGeom prst="rect">
            <a:avLst/>
          </a:prstGeom>
          <a:noFill/>
          <a:ln w="9525">
            <a:noFill/>
            <a:miter lim="800000"/>
            <a:headEnd/>
            <a:tailEnd/>
          </a:ln>
        </p:spPr>
      </p:pic>
      <p:pic>
        <p:nvPicPr>
          <p:cNvPr id="6" name="Picture 2"/>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219075" y="0"/>
            <a:ext cx="788988" cy="762000"/>
          </a:xfrm>
          <a:prstGeom prst="rect">
            <a:avLst/>
          </a:prstGeom>
          <a:noFill/>
          <a:ln w="9525">
            <a:noFill/>
            <a:miter lim="800000"/>
            <a:headEnd/>
            <a:tailEnd/>
          </a:ln>
        </p:spPr>
      </p:pic>
      <p:pic>
        <p:nvPicPr>
          <p:cNvPr id="7" name="Picture 10" descr="Exelis_w.png"/>
          <p:cNvPicPr>
            <a:picLocks noChangeAspect="1"/>
          </p:cNvPicPr>
          <p:nvPr userDrawn="1"/>
        </p:nvPicPr>
        <p:blipFill>
          <a:blip r:embed="rId5" cstate="print"/>
          <a:srcRect/>
          <a:stretch>
            <a:fillRect/>
          </a:stretch>
        </p:blipFill>
        <p:spPr bwMode="auto">
          <a:xfrm>
            <a:off x="623888" y="6327775"/>
            <a:ext cx="1077912" cy="173038"/>
          </a:xfrm>
          <a:prstGeom prst="rect">
            <a:avLst/>
          </a:prstGeom>
          <a:noFill/>
          <a:ln w="9525">
            <a:noFill/>
            <a:miter lim="800000"/>
            <a:headEnd/>
            <a:tailEnd/>
          </a:ln>
        </p:spPr>
      </p:pic>
      <p:pic>
        <p:nvPicPr>
          <p:cNvPr id="8" name="Picture 43" descr="New Picture"/>
          <p:cNvPicPr>
            <a:picLocks noChangeAspect="1" noChangeArrowheads="1"/>
          </p:cNvPicPr>
          <p:nvPr userDrawn="1"/>
        </p:nvPicPr>
        <p:blipFill>
          <a:blip r:embed="rId6" cstate="print"/>
          <a:srcRect l="10127" b="48096"/>
          <a:stretch>
            <a:fillRect/>
          </a:stretch>
        </p:blipFill>
        <p:spPr bwMode="auto">
          <a:xfrm>
            <a:off x="1265238" y="5762625"/>
            <a:ext cx="3587750" cy="469900"/>
          </a:xfrm>
          <a:prstGeom prst="rect">
            <a:avLst/>
          </a:prstGeom>
          <a:noFill/>
          <a:ln w="9525">
            <a:noFill/>
            <a:miter lim="800000"/>
            <a:headEnd/>
            <a:tailEnd/>
          </a:ln>
        </p:spPr>
      </p:pic>
      <p:pic>
        <p:nvPicPr>
          <p:cNvPr id="9" name="Picture 43" descr="New Picture"/>
          <p:cNvPicPr>
            <a:picLocks noChangeAspect="1" noChangeArrowheads="1"/>
          </p:cNvPicPr>
          <p:nvPr userDrawn="1"/>
        </p:nvPicPr>
        <p:blipFill>
          <a:blip r:embed="rId6" cstate="print"/>
          <a:srcRect l="23689" t="56667"/>
          <a:stretch>
            <a:fillRect/>
          </a:stretch>
        </p:blipFill>
        <p:spPr bwMode="auto">
          <a:xfrm>
            <a:off x="1811338" y="6275388"/>
            <a:ext cx="3046412" cy="392112"/>
          </a:xfrm>
          <a:prstGeom prst="rect">
            <a:avLst/>
          </a:prstGeom>
          <a:noFill/>
          <a:ln w="9525">
            <a:noFill/>
            <a:miter lim="800000"/>
            <a:headEnd/>
            <a:tailEnd/>
          </a:ln>
        </p:spPr>
      </p:pic>
      <p:sp>
        <p:nvSpPr>
          <p:cNvPr id="184323" name="Rectangle 3"/>
          <p:cNvSpPr>
            <a:spLocks noGrp="1" noChangeArrowheads="1"/>
          </p:cNvSpPr>
          <p:nvPr>
            <p:ph type="title"/>
          </p:nvPr>
        </p:nvSpPr>
        <p:spPr>
          <a:xfrm>
            <a:off x="685800" y="1692275"/>
            <a:ext cx="7772400" cy="393954"/>
          </a:xfrm>
        </p:spPr>
        <p:txBody>
          <a:bodyPr/>
          <a:lstStyle>
            <a:lvl1pPr algn="ctr">
              <a:defRPr sz="3200" smtClean="0">
                <a:latin typeface="Arial" charset="0"/>
              </a:defRPr>
            </a:lvl1pPr>
          </a:lstStyle>
          <a:p>
            <a:r>
              <a:rPr lang="en-US" smtClean="0"/>
              <a:t>Click to edit Master title style</a:t>
            </a:r>
          </a:p>
        </p:txBody>
      </p:sp>
      <p:sp>
        <p:nvSpPr>
          <p:cNvPr id="199687" name="Rectangle 4"/>
          <p:cNvSpPr>
            <a:spLocks noGrp="1" noChangeArrowheads="1"/>
          </p:cNvSpPr>
          <p:nvPr>
            <p:ph type="subTitle" idx="1"/>
          </p:nvPr>
        </p:nvSpPr>
        <p:spPr>
          <a:xfrm>
            <a:off x="1371600" y="2755900"/>
            <a:ext cx="6400800" cy="1752600"/>
          </a:xfrm>
          <a:ln/>
        </p:spPr>
        <p:txBody>
          <a:bodyPr/>
          <a:lstStyle>
            <a:lvl1pPr marL="0" indent="0" algn="ctr">
              <a:buFont typeface="Arial" charset="0"/>
              <a:buNone/>
              <a:defRPr smtClean="0">
                <a:solidFill>
                  <a:srgbClr val="FFFFFF"/>
                </a:solidFill>
                <a:latin typeface="Arial" charset="0"/>
              </a:defRPr>
            </a:lvl1pPr>
          </a:lstStyle>
          <a:p>
            <a:r>
              <a:rPr lang="en-US" smtClean="0"/>
              <a:t>Click to edit Master subtitle style</a:t>
            </a:r>
          </a:p>
        </p:txBody>
      </p:sp>
      <p:sp>
        <p:nvSpPr>
          <p:cNvPr id="10" name="Rectangle 18"/>
          <p:cNvSpPr>
            <a:spLocks noGrp="1" noChangeArrowheads="1"/>
          </p:cNvSpPr>
          <p:nvPr>
            <p:ph type="sldNum" sz="quarter" idx="10"/>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FFFF"/>
                </a:solidFill>
                <a:latin typeface="Arial" pitchFamily="34" charset="0"/>
                <a:cs typeface="+mn-cs"/>
              </a:defRPr>
            </a:lvl1pPr>
          </a:lstStyle>
          <a:p>
            <a:pPr>
              <a:defRPr/>
            </a:pPr>
            <a:fld id="{86D3FEF3-87E5-4C79-B54A-7A1B80C337CD}"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0" y="-22225"/>
            <a:ext cx="9144000" cy="820738"/>
          </a:xfrm>
          <a:prstGeom prst="rect">
            <a:avLst/>
          </a:prstGeom>
          <a:gradFill rotWithShape="1">
            <a:gsLst>
              <a:gs pos="0">
                <a:srgbClr val="000000"/>
              </a:gs>
              <a:gs pos="50000">
                <a:srgbClr val="0035AD"/>
              </a:gs>
              <a:gs pos="100000">
                <a:srgbClr val="000000"/>
              </a:gs>
            </a:gsLst>
            <a:lin ang="0" scaled="1"/>
          </a:gradFill>
          <a:ln w="6350" algn="ctr">
            <a:noFill/>
            <a:miter lim="800000"/>
            <a:headEnd/>
            <a:tailEnd/>
          </a:ln>
        </p:spPr>
        <p:txBody>
          <a:bodyPr wrap="none" anchor="ctr"/>
          <a:lstStyle/>
          <a:p>
            <a:pPr algn="ctr" eaLnBrk="0" hangingPunct="0"/>
            <a:endParaRPr lang="en-US" sz="800" dirty="0">
              <a:latin typeface="Helvetica" pitchFamily="34" charset="0"/>
            </a:endParaRPr>
          </a:p>
        </p:txBody>
      </p:sp>
      <p:pic>
        <p:nvPicPr>
          <p:cNvPr id="5" name="Picture 5"/>
          <p:cNvPicPr>
            <a:picLocks noChangeAspect="1" noChangeArrowheads="1"/>
          </p:cNvPicPr>
          <p:nvPr/>
        </p:nvPicPr>
        <p:blipFill>
          <a:blip r:embed="rId2" cstate="print"/>
          <a:srcRect/>
          <a:stretch>
            <a:fillRect/>
          </a:stretch>
        </p:blipFill>
        <p:spPr bwMode="auto">
          <a:xfrm>
            <a:off x="7659688" y="130175"/>
            <a:ext cx="1298575" cy="546100"/>
          </a:xfrm>
          <a:prstGeom prst="rect">
            <a:avLst/>
          </a:prstGeom>
          <a:noFill/>
          <a:ln w="9525">
            <a:noFill/>
            <a:miter lim="800000"/>
            <a:headEnd/>
            <a:tailEnd/>
          </a:ln>
        </p:spPr>
      </p:pic>
      <p:sp>
        <p:nvSpPr>
          <p:cNvPr id="6" name="Rectangle 6"/>
          <p:cNvSpPr>
            <a:spLocks noChangeArrowheads="1"/>
          </p:cNvSpPr>
          <p:nvPr/>
        </p:nvSpPr>
        <p:spPr bwMode="auto">
          <a:xfrm>
            <a:off x="0" y="793750"/>
            <a:ext cx="9144000" cy="42863"/>
          </a:xfrm>
          <a:prstGeom prst="rect">
            <a:avLst/>
          </a:prstGeom>
          <a:solidFill>
            <a:srgbClr val="FFCC00"/>
          </a:solidFill>
          <a:ln w="9525">
            <a:noFill/>
            <a:miter lim="800000"/>
            <a:headEnd/>
            <a:tailEnd/>
          </a:ln>
        </p:spPr>
        <p:txBody>
          <a:bodyPr wrap="none" anchor="ctr"/>
          <a:lstStyle/>
          <a:p>
            <a:pPr eaLnBrk="0" hangingPunct="0"/>
            <a:endParaRPr lang="en-US" dirty="0">
              <a:latin typeface="Helvetica" pitchFamily="34" charset="0"/>
            </a:endParaRPr>
          </a:p>
        </p:txBody>
      </p:sp>
      <p:pic>
        <p:nvPicPr>
          <p:cNvPr id="7"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19075" y="0"/>
            <a:ext cx="788988" cy="762000"/>
          </a:xfrm>
          <a:prstGeom prst="rect">
            <a:avLst/>
          </a:prstGeom>
          <a:noFill/>
          <a:ln w="9525">
            <a:noFill/>
            <a:miter lim="800000"/>
            <a:headEnd/>
            <a:tailEnd/>
          </a:ln>
        </p:spPr>
      </p:pic>
      <p:sp>
        <p:nvSpPr>
          <p:cNvPr id="12" name="Text Placeholder 11"/>
          <p:cNvSpPr>
            <a:spLocks noGrp="1"/>
          </p:cNvSpPr>
          <p:nvPr>
            <p:ph type="body" sz="quarter" idx="17"/>
          </p:nvPr>
        </p:nvSpPr>
        <p:spPr>
          <a:xfrm>
            <a:off x="379413" y="1163638"/>
            <a:ext cx="8440737" cy="5006975"/>
          </a:xfrm>
        </p:spPr>
        <p:txBody>
          <a:bodyPr/>
          <a:lstStyle>
            <a:lvl1pPr>
              <a:defRPr baseline="0"/>
            </a:lvl1pPr>
            <a:lvl2pPr>
              <a:defRPr lang="en-US" sz="1600" baseline="0" dirty="0" smtClean="0">
                <a:solidFill>
                  <a:schemeClr val="tx1"/>
                </a:solidFill>
                <a:latin typeface="Arial" charset="0"/>
              </a:defRPr>
            </a:lvl2pPr>
            <a:lvl3pPr>
              <a:defRPr baseline="0"/>
            </a:lvl3pPr>
            <a:lvl4pPr>
              <a:buFont typeface="Arial" pitchFamily="34" charset="0"/>
              <a:buChar char="–"/>
              <a:defRPr lang="en-US" sz="1200" dirty="0" smtClean="0">
                <a:solidFill>
                  <a:schemeClr val="tx1"/>
                </a:solidFill>
                <a:latin typeface="Arial" charset="0"/>
              </a:defRPr>
            </a:lvl4pPr>
            <a:lvl5pPr>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Forth level</a:t>
            </a:r>
          </a:p>
        </p:txBody>
      </p:sp>
      <p:sp>
        <p:nvSpPr>
          <p:cNvPr id="11" name="Title 10"/>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22225"/>
            <a:ext cx="9144000" cy="820738"/>
          </a:xfrm>
          <a:prstGeom prst="rect">
            <a:avLst/>
          </a:prstGeom>
          <a:gradFill rotWithShape="1">
            <a:gsLst>
              <a:gs pos="0">
                <a:srgbClr val="000000"/>
              </a:gs>
              <a:gs pos="50000">
                <a:srgbClr val="0035AD"/>
              </a:gs>
              <a:gs pos="100000">
                <a:srgbClr val="000000"/>
              </a:gs>
            </a:gsLst>
            <a:lin ang="0" scaled="1"/>
          </a:gradFill>
          <a:ln w="6350" algn="ctr">
            <a:noFill/>
            <a:miter lim="800000"/>
            <a:headEnd/>
            <a:tailEnd/>
          </a:ln>
        </p:spPr>
        <p:txBody>
          <a:bodyPr wrap="none" anchor="ctr"/>
          <a:lstStyle/>
          <a:p>
            <a:pPr algn="ctr"/>
            <a:endParaRPr lang="en-US" sz="800" b="1" dirty="0">
              <a:solidFill>
                <a:srgbClr val="000000"/>
              </a:solidFill>
            </a:endParaRPr>
          </a:p>
        </p:txBody>
      </p:sp>
      <p:pic>
        <p:nvPicPr>
          <p:cNvPr id="4" name="Picture 5"/>
          <p:cNvPicPr>
            <a:picLocks noChangeAspect="1" noChangeArrowheads="1"/>
          </p:cNvPicPr>
          <p:nvPr userDrawn="1"/>
        </p:nvPicPr>
        <p:blipFill>
          <a:blip r:embed="rId2" cstate="print"/>
          <a:srcRect/>
          <a:stretch>
            <a:fillRect/>
          </a:stretch>
        </p:blipFill>
        <p:spPr bwMode="auto">
          <a:xfrm>
            <a:off x="7677150" y="155575"/>
            <a:ext cx="1298575" cy="546100"/>
          </a:xfrm>
          <a:prstGeom prst="rect">
            <a:avLst/>
          </a:prstGeom>
          <a:noFill/>
          <a:ln w="9525">
            <a:noFill/>
            <a:miter lim="800000"/>
            <a:headEnd/>
            <a:tailEnd/>
          </a:ln>
        </p:spPr>
      </p:pic>
      <p:sp>
        <p:nvSpPr>
          <p:cNvPr id="5" name="Rectangle 6"/>
          <p:cNvSpPr>
            <a:spLocks noChangeArrowheads="1"/>
          </p:cNvSpPr>
          <p:nvPr userDrawn="1"/>
        </p:nvSpPr>
        <p:spPr bwMode="auto">
          <a:xfrm>
            <a:off x="0" y="793750"/>
            <a:ext cx="9144000" cy="42863"/>
          </a:xfrm>
          <a:prstGeom prst="rect">
            <a:avLst/>
          </a:prstGeom>
          <a:solidFill>
            <a:srgbClr val="FFCC00"/>
          </a:solidFill>
          <a:ln w="9525">
            <a:noFill/>
            <a:miter lim="800000"/>
            <a:headEnd/>
            <a:tailEnd/>
          </a:ln>
        </p:spPr>
        <p:txBody>
          <a:bodyPr wrap="none" anchor="ctr"/>
          <a:lstStyle/>
          <a:p>
            <a:endParaRPr lang="en-US" b="1" dirty="0">
              <a:solidFill>
                <a:srgbClr val="000000"/>
              </a:solidFill>
            </a:endParaRPr>
          </a:p>
        </p:txBody>
      </p:sp>
      <p:pic>
        <p:nvPicPr>
          <p:cNvPr id="7"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25413" y="0"/>
            <a:ext cx="788987" cy="762000"/>
          </a:xfrm>
          <a:prstGeom prst="rect">
            <a:avLst/>
          </a:prstGeom>
          <a:noFill/>
          <a:ln w="9525">
            <a:noFill/>
            <a:miter lim="800000"/>
            <a:headEnd/>
            <a:tailEnd/>
          </a:ln>
        </p:spPr>
      </p:pic>
      <p:sp>
        <p:nvSpPr>
          <p:cNvPr id="6" name="Rectangle 3"/>
          <p:cNvSpPr>
            <a:spLocks noGrp="1" noChangeArrowheads="1"/>
          </p:cNvSpPr>
          <p:nvPr>
            <p:ph type="title"/>
          </p:nvPr>
        </p:nvSpPr>
        <p:spPr bwMode="auto">
          <a:xfrm>
            <a:off x="1320800" y="227013"/>
            <a:ext cx="6172200" cy="292100"/>
          </a:xfrm>
          <a:prstGeom prst="rect">
            <a:avLst/>
          </a:prstGeom>
          <a:noFill/>
          <a:ln w="9525">
            <a:noFill/>
            <a:miter lim="800000"/>
            <a:headEnd/>
            <a:tailEnd/>
          </a:ln>
          <a:effectLst>
            <a:outerShdw dist="17961" dir="2700000" algn="ctr" rotWithShape="0">
              <a:schemeClr val="tx1"/>
            </a:outerShdw>
          </a:effectLst>
        </p:spPr>
        <p:txBody>
          <a:bodyPr/>
          <a:lstStyle/>
          <a:p>
            <a:pPr lvl="0"/>
            <a:r>
              <a:rPr lang="en-US" smtClean="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0"/>
            <a:ext cx="9144000" cy="6869113"/>
          </a:xfrm>
          <a:prstGeom prst="rect">
            <a:avLst/>
          </a:prstGeom>
          <a:noFill/>
          <a:ln w="6350" algn="ctr">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7677150" y="155575"/>
            <a:ext cx="1298575" cy="546100"/>
          </a:xfrm>
          <a:prstGeom prst="rect">
            <a:avLst/>
          </a:prstGeom>
          <a:noFill/>
          <a:ln w="9525">
            <a:noFill/>
            <a:miter lim="800000"/>
            <a:headEnd/>
            <a:tailEnd/>
          </a:ln>
        </p:spPr>
      </p:pic>
      <p:pic>
        <p:nvPicPr>
          <p:cNvPr id="6" name="Picture 40" descr="GPSIII_small_white_tagline"/>
          <p:cNvPicPr>
            <a:picLocks noChangeAspect="1" noChangeArrowheads="1"/>
          </p:cNvPicPr>
          <p:nvPr userDrawn="1"/>
        </p:nvPicPr>
        <p:blipFill>
          <a:blip r:embed="rId4" cstate="print"/>
          <a:srcRect/>
          <a:stretch>
            <a:fillRect/>
          </a:stretch>
        </p:blipFill>
        <p:spPr bwMode="auto">
          <a:xfrm>
            <a:off x="3622675" y="0"/>
            <a:ext cx="1736725" cy="763588"/>
          </a:xfrm>
          <a:prstGeom prst="rect">
            <a:avLst/>
          </a:prstGeom>
          <a:noFill/>
          <a:ln w="9525">
            <a:noFill/>
            <a:miter lim="800000"/>
            <a:headEnd/>
            <a:tailEnd/>
          </a:ln>
        </p:spPr>
      </p:pic>
      <p:pic>
        <p:nvPicPr>
          <p:cNvPr id="7" name="Picture 2"/>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219075" y="0"/>
            <a:ext cx="788988" cy="762000"/>
          </a:xfrm>
          <a:prstGeom prst="rect">
            <a:avLst/>
          </a:prstGeom>
          <a:noFill/>
          <a:ln w="9525">
            <a:noFill/>
            <a:miter lim="800000"/>
            <a:headEnd/>
            <a:tailEnd/>
          </a:ln>
        </p:spPr>
      </p:pic>
      <p:pic>
        <p:nvPicPr>
          <p:cNvPr id="8" name="Picture 10" descr="Exelis_w.png"/>
          <p:cNvPicPr>
            <a:picLocks noChangeAspect="1"/>
          </p:cNvPicPr>
          <p:nvPr userDrawn="1"/>
        </p:nvPicPr>
        <p:blipFill>
          <a:blip r:embed="rId6" cstate="print"/>
          <a:srcRect/>
          <a:stretch>
            <a:fillRect/>
          </a:stretch>
        </p:blipFill>
        <p:spPr bwMode="auto">
          <a:xfrm>
            <a:off x="623888" y="6327775"/>
            <a:ext cx="1077912" cy="173038"/>
          </a:xfrm>
          <a:prstGeom prst="rect">
            <a:avLst/>
          </a:prstGeom>
          <a:noFill/>
          <a:ln w="9525">
            <a:noFill/>
            <a:miter lim="800000"/>
            <a:headEnd/>
            <a:tailEnd/>
          </a:ln>
        </p:spPr>
      </p:pic>
      <p:pic>
        <p:nvPicPr>
          <p:cNvPr id="9" name="Picture 43" descr="New Picture"/>
          <p:cNvPicPr>
            <a:picLocks noChangeAspect="1" noChangeArrowheads="1"/>
          </p:cNvPicPr>
          <p:nvPr userDrawn="1"/>
        </p:nvPicPr>
        <p:blipFill>
          <a:blip r:embed="rId7" cstate="print"/>
          <a:srcRect l="10127" b="48096"/>
          <a:stretch>
            <a:fillRect/>
          </a:stretch>
        </p:blipFill>
        <p:spPr bwMode="auto">
          <a:xfrm>
            <a:off x="1265238" y="5762625"/>
            <a:ext cx="3587750" cy="469900"/>
          </a:xfrm>
          <a:prstGeom prst="rect">
            <a:avLst/>
          </a:prstGeom>
          <a:noFill/>
          <a:ln w="9525">
            <a:noFill/>
            <a:miter lim="800000"/>
            <a:headEnd/>
            <a:tailEnd/>
          </a:ln>
        </p:spPr>
      </p:pic>
      <p:pic>
        <p:nvPicPr>
          <p:cNvPr id="10" name="Picture 43" descr="New Picture"/>
          <p:cNvPicPr>
            <a:picLocks noChangeAspect="1" noChangeArrowheads="1"/>
          </p:cNvPicPr>
          <p:nvPr userDrawn="1"/>
        </p:nvPicPr>
        <p:blipFill>
          <a:blip r:embed="rId7" cstate="print"/>
          <a:srcRect l="23689" t="56667"/>
          <a:stretch>
            <a:fillRect/>
          </a:stretch>
        </p:blipFill>
        <p:spPr bwMode="auto">
          <a:xfrm>
            <a:off x="1811338" y="6275388"/>
            <a:ext cx="3046412" cy="392112"/>
          </a:xfrm>
          <a:prstGeom prst="rect">
            <a:avLst/>
          </a:prstGeom>
          <a:noFill/>
          <a:ln w="9525">
            <a:noFill/>
            <a:miter lim="800000"/>
            <a:headEnd/>
            <a:tailEnd/>
          </a:ln>
        </p:spPr>
      </p:pic>
      <p:sp>
        <p:nvSpPr>
          <p:cNvPr id="184323" name="Rectangle 3"/>
          <p:cNvSpPr>
            <a:spLocks noGrp="1" noChangeArrowheads="1"/>
          </p:cNvSpPr>
          <p:nvPr>
            <p:ph type="title"/>
          </p:nvPr>
        </p:nvSpPr>
        <p:spPr>
          <a:xfrm>
            <a:off x="685800" y="1692275"/>
            <a:ext cx="7772400" cy="393954"/>
          </a:xfrm>
        </p:spPr>
        <p:txBody>
          <a:bodyPr/>
          <a:lstStyle>
            <a:lvl1pPr algn="ctr">
              <a:defRPr sz="3200" smtClean="0">
                <a:latin typeface="Arial" charset="0"/>
              </a:defRPr>
            </a:lvl1pPr>
          </a:lstStyle>
          <a:p>
            <a:r>
              <a:rPr lang="en-US" smtClean="0"/>
              <a:t>Click to edit Master title style</a:t>
            </a:r>
          </a:p>
        </p:txBody>
      </p:sp>
      <p:sp>
        <p:nvSpPr>
          <p:cNvPr id="199687" name="Rectangle 4"/>
          <p:cNvSpPr>
            <a:spLocks noGrp="1" noChangeArrowheads="1"/>
          </p:cNvSpPr>
          <p:nvPr>
            <p:ph type="subTitle" idx="1"/>
          </p:nvPr>
        </p:nvSpPr>
        <p:spPr>
          <a:xfrm>
            <a:off x="1371600" y="2755900"/>
            <a:ext cx="6400800" cy="1752600"/>
          </a:xfrm>
          <a:ln/>
        </p:spPr>
        <p:txBody>
          <a:bodyPr/>
          <a:lstStyle>
            <a:lvl1pPr marL="0" indent="0" algn="ctr">
              <a:buFont typeface="Arial" charset="0"/>
              <a:buNone/>
              <a:defRPr smtClean="0">
                <a:solidFill>
                  <a:srgbClr val="FFFFFF"/>
                </a:solidFill>
                <a:latin typeface="Arial" charset="0"/>
              </a:defRPr>
            </a:lvl1pPr>
          </a:lstStyle>
          <a:p>
            <a:r>
              <a:rPr lang="en-US" smtClean="0"/>
              <a:t>Click to edit Master subtitle style</a:t>
            </a:r>
          </a:p>
        </p:txBody>
      </p:sp>
      <p:sp>
        <p:nvSpPr>
          <p:cNvPr id="11" name="Rectangle 18"/>
          <p:cNvSpPr>
            <a:spLocks noGrp="1" noChangeArrowheads="1"/>
          </p:cNvSpPr>
          <p:nvPr>
            <p:ph type="sldNum" sz="quarter" idx="10"/>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FFFF"/>
                </a:solidFill>
                <a:latin typeface="Arial" pitchFamily="34" charset="0"/>
                <a:cs typeface="+mn-cs"/>
              </a:defRPr>
            </a:lvl1pPr>
          </a:lstStyle>
          <a:p>
            <a:pPr>
              <a:defRPr/>
            </a:pPr>
            <a:fld id="{8B597916-8466-49BF-9D3E-4E71330CB72D}"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005840"/>
            <a:ext cx="8229600" cy="5212080"/>
          </a:xfrm>
        </p:spPr>
        <p:txBody>
          <a:bodyPr/>
          <a:lstStyle>
            <a:lvl1pPr>
              <a:spcBef>
                <a:spcPts val="600"/>
              </a:spcBef>
              <a:defRPr/>
            </a:lvl1pPr>
            <a:lvl2pPr>
              <a:spcBef>
                <a:spcPts val="0"/>
              </a:spcBef>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05840"/>
            <a:ext cx="4038600" cy="5212080"/>
          </a:xfrm>
          <a:noFill/>
          <a:ln w="9525" algn="ctr">
            <a:noFill/>
            <a:miter lim="800000"/>
            <a:headEnd/>
            <a:tailEnd/>
          </a:ln>
          <a:effectLst/>
        </p:spPr>
        <p:txBody>
          <a:bodyPr/>
          <a:lstStyle>
            <a:lvl1pPr algn="l" rtl="0" fontAlgn="base">
              <a:spcAft>
                <a:spcPct val="0"/>
              </a:spcAft>
              <a:defRPr lang="en-US" smtClean="0">
                <a:solidFill>
                  <a:schemeClr val="tx1"/>
                </a:solidFill>
                <a:latin typeface="+mn-lt"/>
                <a:ea typeface="+mn-ea"/>
                <a:cs typeface="+mn-cs"/>
              </a:defRPr>
            </a:lvl1pPr>
            <a:lvl2pPr algn="l" rtl="0" fontAlgn="base">
              <a:spcAft>
                <a:spcPct val="0"/>
              </a:spcAft>
              <a:defRPr lang="en-US" smtClean="0">
                <a:solidFill>
                  <a:schemeClr val="tx1"/>
                </a:solidFill>
                <a:latin typeface="+mn-lt"/>
                <a:ea typeface="+mn-ea"/>
                <a:cs typeface="+mn-cs"/>
              </a:defRPr>
            </a:lvl2pPr>
            <a:lvl3pPr algn="l" rtl="0" fontAlgn="base">
              <a:spcAft>
                <a:spcPct val="0"/>
              </a:spcAft>
              <a:defRPr lang="en-US" smtClean="0">
                <a:solidFill>
                  <a:schemeClr val="tx1"/>
                </a:solidFill>
                <a:latin typeface="+mn-lt"/>
                <a:ea typeface="+mn-ea"/>
                <a:cs typeface="+mn-cs"/>
              </a:defRPr>
            </a:lvl3pPr>
            <a:lvl4pPr algn="l" rtl="0" fontAlgn="base">
              <a:spcAft>
                <a:spcPct val="0"/>
              </a:spcAft>
              <a:defRPr lang="en-US" smtClean="0">
                <a:solidFill>
                  <a:schemeClr val="tx1"/>
                </a:solidFill>
                <a:latin typeface="+mn-lt"/>
                <a:ea typeface="+mn-ea"/>
                <a:cs typeface="+mn-cs"/>
              </a:defRPr>
            </a:lvl4pPr>
            <a:lvl5pPr algn="l" rtl="0" fontAlgn="base">
              <a:spcAft>
                <a:spcPct val="0"/>
              </a:spcAft>
              <a:defRPr lang="en-US">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05840"/>
            <a:ext cx="4038600" cy="5212080"/>
          </a:xfrm>
          <a:noFill/>
          <a:ln w="9525" algn="ctr">
            <a:noFill/>
            <a:miter lim="800000"/>
            <a:headEnd/>
            <a:tailEnd/>
          </a:ln>
          <a:effectLst/>
        </p:spPr>
        <p:txBody>
          <a:bodyPr/>
          <a:lstStyle>
            <a:lvl1pPr algn="l" rtl="0" fontAlgn="base">
              <a:spcAft>
                <a:spcPct val="0"/>
              </a:spcAft>
              <a:defRPr lang="en-US" smtClean="0">
                <a:solidFill>
                  <a:schemeClr val="tx1"/>
                </a:solidFill>
                <a:latin typeface="+mn-lt"/>
                <a:ea typeface="+mn-ea"/>
                <a:cs typeface="+mn-cs"/>
              </a:defRPr>
            </a:lvl1pPr>
            <a:lvl2pPr algn="l" rtl="0" fontAlgn="base">
              <a:spcAft>
                <a:spcPct val="0"/>
              </a:spcAft>
              <a:defRPr lang="en-US" smtClean="0">
                <a:solidFill>
                  <a:schemeClr val="tx1"/>
                </a:solidFill>
                <a:latin typeface="+mn-lt"/>
                <a:ea typeface="+mn-ea"/>
                <a:cs typeface="+mn-cs"/>
              </a:defRPr>
            </a:lvl2pPr>
            <a:lvl3pPr algn="l" rtl="0" fontAlgn="base">
              <a:spcAft>
                <a:spcPct val="0"/>
              </a:spcAft>
              <a:defRPr lang="en-US" smtClean="0">
                <a:solidFill>
                  <a:schemeClr val="tx1"/>
                </a:solidFill>
                <a:latin typeface="+mn-lt"/>
                <a:ea typeface="+mn-ea"/>
                <a:cs typeface="+mn-cs"/>
              </a:defRPr>
            </a:lvl3pPr>
            <a:lvl4pPr algn="l" rtl="0" fontAlgn="base">
              <a:spcAft>
                <a:spcPct val="0"/>
              </a:spcAft>
              <a:defRPr lang="en-US" smtClean="0">
                <a:solidFill>
                  <a:schemeClr val="tx1"/>
                </a:solidFill>
                <a:latin typeface="+mn-lt"/>
                <a:ea typeface="+mn-ea"/>
                <a:cs typeface="+mn-cs"/>
              </a:defRPr>
            </a:lvl4pPr>
            <a:lvl5pPr algn="l" rtl="0" fontAlgn="base">
              <a:spcAft>
                <a:spcPct val="0"/>
              </a:spcAft>
              <a:defRPr lang="en-US">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05840"/>
            <a:ext cx="4038600" cy="2560320"/>
          </a:xfrm>
          <a:noFill/>
          <a:ln w="9525" algn="ctr">
            <a:noFill/>
            <a:miter lim="800000"/>
            <a:headEnd/>
            <a:tailEnd/>
          </a:ln>
          <a:effectLst/>
        </p:spPr>
        <p:txBody>
          <a:bodyPr/>
          <a:lstStyle>
            <a:lvl1pPr algn="l" rtl="0" fontAlgn="base">
              <a:spcAft>
                <a:spcPct val="0"/>
              </a:spcAft>
              <a:defRPr lang="en-US" smtClean="0">
                <a:solidFill>
                  <a:schemeClr val="tx1"/>
                </a:solidFill>
                <a:latin typeface="+mn-lt"/>
                <a:ea typeface="+mn-ea"/>
                <a:cs typeface="+mn-cs"/>
              </a:defRPr>
            </a:lvl1pPr>
            <a:lvl2pPr algn="l" rtl="0" fontAlgn="base">
              <a:spcAft>
                <a:spcPct val="0"/>
              </a:spcAft>
              <a:defRPr lang="en-US" smtClean="0">
                <a:solidFill>
                  <a:schemeClr val="tx1"/>
                </a:solidFill>
                <a:latin typeface="+mn-lt"/>
                <a:ea typeface="+mn-ea"/>
                <a:cs typeface="+mn-cs"/>
              </a:defRPr>
            </a:lvl2pPr>
            <a:lvl3pPr algn="l" rtl="0" fontAlgn="base">
              <a:spcAft>
                <a:spcPct val="0"/>
              </a:spcAft>
              <a:defRPr lang="en-US" smtClean="0">
                <a:solidFill>
                  <a:schemeClr val="tx1"/>
                </a:solidFill>
                <a:latin typeface="+mn-lt"/>
                <a:ea typeface="+mn-ea"/>
                <a:cs typeface="+mn-cs"/>
              </a:defRPr>
            </a:lvl3pPr>
            <a:lvl4pPr algn="l" rtl="0" fontAlgn="base">
              <a:spcAft>
                <a:spcPct val="0"/>
              </a:spcAft>
              <a:defRPr lang="en-US" smtClean="0">
                <a:solidFill>
                  <a:schemeClr val="tx1"/>
                </a:solidFill>
                <a:latin typeface="+mn-lt"/>
                <a:ea typeface="+mn-ea"/>
                <a:cs typeface="+mn-cs"/>
              </a:defRPr>
            </a:lvl4pPr>
            <a:lvl5pPr algn="l" rtl="0" fontAlgn="base">
              <a:spcAft>
                <a:spcPct val="0"/>
              </a:spcAft>
              <a:defRPr lang="en-US">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457200" y="3657600"/>
            <a:ext cx="4038600" cy="2560320"/>
          </a:xfrm>
          <a:noFill/>
          <a:ln w="9525" algn="ctr">
            <a:noFill/>
            <a:miter lim="800000"/>
            <a:headEnd/>
            <a:tailEnd/>
          </a:ln>
          <a:effectLst/>
        </p:spPr>
        <p:txBody>
          <a:bodyPr/>
          <a:lstStyle>
            <a:lvl1pPr algn="l" rtl="0" fontAlgn="base">
              <a:spcAft>
                <a:spcPct val="0"/>
              </a:spcAft>
              <a:defRPr lang="en-US" smtClean="0">
                <a:solidFill>
                  <a:schemeClr val="tx1"/>
                </a:solidFill>
                <a:latin typeface="+mn-lt"/>
                <a:ea typeface="+mn-ea"/>
                <a:cs typeface="+mn-cs"/>
              </a:defRPr>
            </a:lvl1pPr>
            <a:lvl2pPr algn="l" rtl="0" fontAlgn="base">
              <a:spcAft>
                <a:spcPct val="0"/>
              </a:spcAft>
              <a:defRPr lang="en-US" smtClean="0">
                <a:solidFill>
                  <a:schemeClr val="tx1"/>
                </a:solidFill>
                <a:latin typeface="+mn-lt"/>
                <a:ea typeface="+mn-ea"/>
                <a:cs typeface="+mn-cs"/>
              </a:defRPr>
            </a:lvl2pPr>
            <a:lvl3pPr algn="l" rtl="0" fontAlgn="base">
              <a:spcAft>
                <a:spcPct val="0"/>
              </a:spcAft>
              <a:defRPr lang="en-US" smtClean="0">
                <a:solidFill>
                  <a:schemeClr val="tx1"/>
                </a:solidFill>
                <a:latin typeface="+mn-lt"/>
                <a:ea typeface="+mn-ea"/>
                <a:cs typeface="+mn-cs"/>
              </a:defRPr>
            </a:lvl3pPr>
            <a:lvl4pPr algn="l" rtl="0" fontAlgn="base">
              <a:spcAft>
                <a:spcPct val="0"/>
              </a:spcAft>
              <a:defRPr lang="en-US" smtClean="0">
                <a:solidFill>
                  <a:schemeClr val="tx1"/>
                </a:solidFill>
                <a:latin typeface="+mn-lt"/>
                <a:ea typeface="+mn-ea"/>
                <a:cs typeface="+mn-cs"/>
              </a:defRPr>
            </a:lvl4pPr>
            <a:lvl5pPr algn="l" rtl="0" fontAlgn="base">
              <a:spcAft>
                <a:spcPct val="0"/>
              </a:spcAft>
              <a:defRPr lang="en-US">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2"/>
          <p:cNvSpPr>
            <a:spLocks noGrp="1"/>
          </p:cNvSpPr>
          <p:nvPr>
            <p:ph sz="half" idx="15"/>
          </p:nvPr>
        </p:nvSpPr>
        <p:spPr>
          <a:xfrm>
            <a:off x="4648200" y="1021080"/>
            <a:ext cx="4038600" cy="2560320"/>
          </a:xfrm>
          <a:noFill/>
          <a:ln w="9525" algn="ctr">
            <a:noFill/>
            <a:miter lim="800000"/>
            <a:headEnd/>
            <a:tailEnd/>
          </a:ln>
          <a:effectLst/>
        </p:spPr>
        <p:txBody>
          <a:bodyPr/>
          <a:lstStyle>
            <a:lvl1pPr algn="l" rtl="0" fontAlgn="base">
              <a:spcAft>
                <a:spcPct val="0"/>
              </a:spcAft>
              <a:defRPr lang="en-US" smtClean="0">
                <a:solidFill>
                  <a:schemeClr val="tx1"/>
                </a:solidFill>
                <a:latin typeface="+mn-lt"/>
                <a:ea typeface="+mn-ea"/>
                <a:cs typeface="+mn-cs"/>
              </a:defRPr>
            </a:lvl1pPr>
            <a:lvl2pPr algn="l" rtl="0" fontAlgn="base">
              <a:spcAft>
                <a:spcPct val="0"/>
              </a:spcAft>
              <a:defRPr lang="en-US" smtClean="0">
                <a:solidFill>
                  <a:schemeClr val="tx1"/>
                </a:solidFill>
                <a:latin typeface="+mn-lt"/>
                <a:ea typeface="+mn-ea"/>
                <a:cs typeface="+mn-cs"/>
              </a:defRPr>
            </a:lvl2pPr>
            <a:lvl3pPr algn="l" rtl="0" fontAlgn="base">
              <a:spcAft>
                <a:spcPct val="0"/>
              </a:spcAft>
              <a:defRPr lang="en-US" smtClean="0">
                <a:solidFill>
                  <a:schemeClr val="tx1"/>
                </a:solidFill>
                <a:latin typeface="+mn-lt"/>
                <a:ea typeface="+mn-ea"/>
                <a:cs typeface="+mn-cs"/>
              </a:defRPr>
            </a:lvl3pPr>
            <a:lvl4pPr algn="l" rtl="0" fontAlgn="base">
              <a:spcAft>
                <a:spcPct val="0"/>
              </a:spcAft>
              <a:defRPr lang="en-US" smtClean="0">
                <a:solidFill>
                  <a:schemeClr val="tx1"/>
                </a:solidFill>
                <a:latin typeface="+mn-lt"/>
                <a:ea typeface="+mn-ea"/>
                <a:cs typeface="+mn-cs"/>
              </a:defRPr>
            </a:lvl4pPr>
            <a:lvl5pPr algn="l" rtl="0" fontAlgn="base">
              <a:spcAft>
                <a:spcPct val="0"/>
              </a:spcAft>
              <a:defRPr lang="en-US">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half" idx="16"/>
          </p:nvPr>
        </p:nvSpPr>
        <p:spPr>
          <a:xfrm>
            <a:off x="4648200" y="3657600"/>
            <a:ext cx="4038600" cy="2560320"/>
          </a:xfrm>
          <a:noFill/>
          <a:ln w="9525" algn="ctr">
            <a:noFill/>
            <a:miter lim="800000"/>
            <a:headEnd/>
            <a:tailEnd/>
          </a:ln>
          <a:effectLst/>
        </p:spPr>
        <p:txBody>
          <a:bodyPr/>
          <a:lstStyle>
            <a:lvl1pPr algn="l" rtl="0" fontAlgn="base">
              <a:spcAft>
                <a:spcPct val="0"/>
              </a:spcAft>
              <a:defRPr lang="en-US" smtClean="0">
                <a:solidFill>
                  <a:schemeClr val="tx1"/>
                </a:solidFill>
                <a:latin typeface="+mn-lt"/>
                <a:ea typeface="+mn-ea"/>
                <a:cs typeface="+mn-cs"/>
              </a:defRPr>
            </a:lvl1pPr>
            <a:lvl2pPr algn="l" rtl="0" fontAlgn="base">
              <a:spcAft>
                <a:spcPct val="0"/>
              </a:spcAft>
              <a:defRPr lang="en-US" smtClean="0">
                <a:solidFill>
                  <a:schemeClr val="tx1"/>
                </a:solidFill>
                <a:latin typeface="+mn-lt"/>
                <a:ea typeface="+mn-ea"/>
                <a:cs typeface="+mn-cs"/>
              </a:defRPr>
            </a:lvl2pPr>
            <a:lvl3pPr algn="l" rtl="0" fontAlgn="base">
              <a:spcAft>
                <a:spcPct val="0"/>
              </a:spcAft>
              <a:defRPr lang="en-US" smtClean="0">
                <a:solidFill>
                  <a:schemeClr val="tx1"/>
                </a:solidFill>
                <a:latin typeface="+mn-lt"/>
                <a:ea typeface="+mn-ea"/>
                <a:cs typeface="+mn-cs"/>
              </a:defRPr>
            </a:lvl3pPr>
            <a:lvl4pPr algn="l" rtl="0" fontAlgn="base">
              <a:spcAft>
                <a:spcPct val="0"/>
              </a:spcAft>
              <a:defRPr lang="en-US" smtClean="0">
                <a:solidFill>
                  <a:schemeClr val="tx1"/>
                </a:solidFill>
                <a:latin typeface="+mn-lt"/>
                <a:ea typeface="+mn-ea"/>
                <a:cs typeface="+mn-cs"/>
              </a:defRPr>
            </a:lvl4pPr>
            <a:lvl5pPr algn="l" rtl="0" fontAlgn="base">
              <a:spcAft>
                <a:spcPct val="0"/>
              </a:spcAft>
              <a:defRPr lang="en-US">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71550"/>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11312"/>
            <a:ext cx="4040188" cy="4560888"/>
          </a:xfrm>
          <a:noFill/>
          <a:ln w="9525" algn="ctr">
            <a:noFill/>
            <a:miter lim="800000"/>
            <a:headEnd/>
            <a:tailEnd/>
          </a:ln>
          <a:effectLst/>
        </p:spPr>
        <p:txBody>
          <a:bodyPr/>
          <a:lstStyle>
            <a:lvl1pPr algn="l" rtl="0" fontAlgn="base">
              <a:spcAft>
                <a:spcPct val="0"/>
              </a:spcAft>
              <a:defRPr lang="en-US" smtClean="0">
                <a:solidFill>
                  <a:schemeClr val="tx1"/>
                </a:solidFill>
                <a:latin typeface="+mn-lt"/>
                <a:ea typeface="+mn-ea"/>
                <a:cs typeface="+mn-cs"/>
              </a:defRPr>
            </a:lvl1pPr>
            <a:lvl2pPr algn="l" rtl="0" fontAlgn="base">
              <a:spcAft>
                <a:spcPct val="0"/>
              </a:spcAft>
              <a:defRPr lang="en-US" smtClean="0">
                <a:solidFill>
                  <a:schemeClr val="tx1"/>
                </a:solidFill>
                <a:latin typeface="+mn-lt"/>
                <a:ea typeface="+mn-ea"/>
                <a:cs typeface="+mn-cs"/>
              </a:defRPr>
            </a:lvl2pPr>
            <a:lvl3pPr algn="l" rtl="0" fontAlgn="base">
              <a:spcAft>
                <a:spcPct val="0"/>
              </a:spcAft>
              <a:defRPr lang="en-US" smtClean="0">
                <a:solidFill>
                  <a:schemeClr val="tx1"/>
                </a:solidFill>
                <a:latin typeface="+mn-lt"/>
                <a:ea typeface="+mn-ea"/>
                <a:cs typeface="+mn-cs"/>
              </a:defRPr>
            </a:lvl3pPr>
            <a:lvl4pPr algn="l" rtl="0" fontAlgn="base">
              <a:spcAft>
                <a:spcPct val="0"/>
              </a:spcAft>
              <a:defRPr lang="en-US" smtClean="0">
                <a:solidFill>
                  <a:schemeClr val="tx1"/>
                </a:solidFill>
                <a:latin typeface="+mn-lt"/>
                <a:ea typeface="+mn-ea"/>
                <a:cs typeface="+mn-cs"/>
              </a:defRPr>
            </a:lvl4pPr>
            <a:lvl5pPr algn="l" rtl="0" fontAlgn="base">
              <a:spcAft>
                <a:spcPct val="0"/>
              </a:spcAft>
              <a:defRPr lang="en-US">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71550"/>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11312"/>
            <a:ext cx="4041775" cy="4560888"/>
          </a:xfrm>
          <a:noFill/>
          <a:ln w="9525" algn="ctr">
            <a:noFill/>
            <a:miter lim="800000"/>
            <a:headEnd/>
            <a:tailEnd/>
          </a:ln>
          <a:effectLst/>
        </p:spPr>
        <p:txBody>
          <a:bodyPr/>
          <a:lstStyle>
            <a:lvl1pPr algn="l" rtl="0" fontAlgn="base">
              <a:spcAft>
                <a:spcPct val="0"/>
              </a:spcAft>
              <a:defRPr lang="en-US" smtClean="0">
                <a:solidFill>
                  <a:schemeClr val="tx1"/>
                </a:solidFill>
                <a:latin typeface="+mn-lt"/>
                <a:ea typeface="+mn-ea"/>
                <a:cs typeface="+mn-cs"/>
              </a:defRPr>
            </a:lvl1pPr>
            <a:lvl2pPr algn="l" rtl="0" fontAlgn="base">
              <a:spcAft>
                <a:spcPct val="0"/>
              </a:spcAft>
              <a:defRPr lang="en-US" smtClean="0">
                <a:solidFill>
                  <a:schemeClr val="tx1"/>
                </a:solidFill>
                <a:latin typeface="+mn-lt"/>
                <a:ea typeface="+mn-ea"/>
                <a:cs typeface="+mn-cs"/>
              </a:defRPr>
            </a:lvl2pPr>
            <a:lvl3pPr algn="l" rtl="0" fontAlgn="base">
              <a:spcAft>
                <a:spcPct val="0"/>
              </a:spcAft>
              <a:defRPr lang="en-US" smtClean="0">
                <a:solidFill>
                  <a:schemeClr val="tx1"/>
                </a:solidFill>
                <a:latin typeface="+mn-lt"/>
                <a:ea typeface="+mn-ea"/>
                <a:cs typeface="+mn-cs"/>
              </a:defRPr>
            </a:lvl3pPr>
            <a:lvl4pPr algn="l" rtl="0" fontAlgn="base">
              <a:spcAft>
                <a:spcPct val="0"/>
              </a:spcAft>
              <a:defRPr lang="en-US" smtClean="0">
                <a:solidFill>
                  <a:schemeClr val="tx1"/>
                </a:solidFill>
                <a:latin typeface="+mn-lt"/>
                <a:ea typeface="+mn-ea"/>
                <a:cs typeface="+mn-cs"/>
              </a:defRPr>
            </a:lvl4pPr>
            <a:lvl5pPr algn="l" rtl="0" fontAlgn="base">
              <a:spcAft>
                <a:spcPct val="0"/>
              </a:spcAft>
              <a:defRPr lang="en-US">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005840"/>
            <a:ext cx="8229600" cy="5212080"/>
          </a:xfrm>
        </p:spPr>
        <p:txBody>
          <a:bodyPr/>
          <a:lstStyle>
            <a:lvl1pPr>
              <a:spcBef>
                <a:spcPts val="600"/>
              </a:spcBef>
              <a:defRPr/>
            </a:lvl1pPr>
            <a:lvl2pPr>
              <a:spcBef>
                <a:spcPts val="0"/>
              </a:spcBef>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0" y="-22225"/>
            <a:ext cx="9144000" cy="820738"/>
          </a:xfrm>
          <a:prstGeom prst="rect">
            <a:avLst/>
          </a:prstGeom>
          <a:gradFill rotWithShape="1">
            <a:gsLst>
              <a:gs pos="0">
                <a:srgbClr val="000000"/>
              </a:gs>
              <a:gs pos="50000">
                <a:srgbClr val="0035AD"/>
              </a:gs>
              <a:gs pos="100000">
                <a:srgbClr val="000000"/>
              </a:gs>
            </a:gsLst>
            <a:lin ang="0" scaled="1"/>
          </a:gradFill>
          <a:ln w="6350" algn="ctr">
            <a:noFill/>
            <a:miter lim="800000"/>
            <a:headEnd/>
            <a:tailEnd/>
          </a:ln>
        </p:spPr>
        <p:txBody>
          <a:bodyPr wrap="none" anchor="ctr"/>
          <a:lstStyle/>
          <a:p>
            <a:pPr algn="ctr" eaLnBrk="0" hangingPunct="0"/>
            <a:endParaRPr lang="en-US" sz="800" dirty="0">
              <a:solidFill>
                <a:srgbClr val="000000"/>
              </a:solidFill>
              <a:latin typeface="Helvetica" pitchFamily="34" charset="0"/>
            </a:endParaRPr>
          </a:p>
        </p:txBody>
      </p:sp>
      <p:pic>
        <p:nvPicPr>
          <p:cNvPr id="4" name="Picture 5"/>
          <p:cNvPicPr>
            <a:picLocks noChangeAspect="1" noChangeArrowheads="1"/>
          </p:cNvPicPr>
          <p:nvPr userDrawn="1"/>
        </p:nvPicPr>
        <p:blipFill>
          <a:blip r:embed="rId2" cstate="print"/>
          <a:srcRect/>
          <a:stretch>
            <a:fillRect/>
          </a:stretch>
        </p:blipFill>
        <p:spPr bwMode="auto">
          <a:xfrm>
            <a:off x="7659688" y="130175"/>
            <a:ext cx="1298575" cy="546100"/>
          </a:xfrm>
          <a:prstGeom prst="rect">
            <a:avLst/>
          </a:prstGeom>
          <a:noFill/>
          <a:ln w="9525">
            <a:noFill/>
            <a:miter lim="800000"/>
            <a:headEnd/>
            <a:tailEnd/>
          </a:ln>
        </p:spPr>
      </p:pic>
      <p:sp>
        <p:nvSpPr>
          <p:cNvPr id="5" name="Rectangle 6"/>
          <p:cNvSpPr>
            <a:spLocks noChangeArrowheads="1"/>
          </p:cNvSpPr>
          <p:nvPr userDrawn="1"/>
        </p:nvSpPr>
        <p:spPr bwMode="auto">
          <a:xfrm>
            <a:off x="0" y="793750"/>
            <a:ext cx="9144000" cy="42863"/>
          </a:xfrm>
          <a:prstGeom prst="rect">
            <a:avLst/>
          </a:prstGeom>
          <a:solidFill>
            <a:srgbClr val="FFCC00"/>
          </a:solidFill>
          <a:ln w="9525">
            <a:noFill/>
            <a:miter lim="800000"/>
            <a:headEnd/>
            <a:tailEnd/>
          </a:ln>
        </p:spPr>
        <p:txBody>
          <a:bodyPr wrap="none" anchor="ctr"/>
          <a:lstStyle/>
          <a:p>
            <a:pPr eaLnBrk="0" hangingPunct="0"/>
            <a:endParaRPr lang="en-US" dirty="0">
              <a:solidFill>
                <a:srgbClr val="000000"/>
              </a:solidFill>
              <a:latin typeface="Helvetica" pitchFamily="34" charset="0"/>
            </a:endParaRPr>
          </a:p>
        </p:txBody>
      </p:sp>
      <p:pic>
        <p:nvPicPr>
          <p:cNvPr id="6"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19075" y="0"/>
            <a:ext cx="788988" cy="762000"/>
          </a:xfrm>
          <a:prstGeom prst="rect">
            <a:avLst/>
          </a:prstGeom>
          <a:noFill/>
          <a:ln w="9525">
            <a:noFill/>
            <a:miter lim="800000"/>
            <a:headEnd/>
            <a:tailEnd/>
          </a:ln>
        </p:spPr>
      </p:pic>
      <p:sp>
        <p:nvSpPr>
          <p:cNvPr id="9" name="Text Placeholder 11"/>
          <p:cNvSpPr>
            <a:spLocks noGrp="1"/>
          </p:cNvSpPr>
          <p:nvPr>
            <p:ph type="body" sz="quarter" idx="17"/>
          </p:nvPr>
        </p:nvSpPr>
        <p:spPr>
          <a:xfrm>
            <a:off x="379413" y="1163638"/>
            <a:ext cx="8440737" cy="5006975"/>
          </a:xfrm>
        </p:spPr>
        <p:txBody>
          <a:bodyPr/>
          <a:lstStyle>
            <a:lvl1pPr>
              <a:defRPr baseline="0"/>
            </a:lvl1pPr>
            <a:lvl2pPr>
              <a:defRPr lang="en-US" sz="1600" baseline="0" dirty="0" smtClean="0">
                <a:solidFill>
                  <a:schemeClr val="tx1"/>
                </a:solidFill>
                <a:latin typeface="Arial" charset="0"/>
              </a:defRPr>
            </a:lvl2pPr>
            <a:lvl3pPr>
              <a:defRPr baseline="0"/>
            </a:lvl3pPr>
            <a:lvl4pPr>
              <a:buFont typeface="Arial" pitchFamily="34" charset="0"/>
              <a:buChar char="–"/>
              <a:defRPr lang="en-US" sz="1200" dirty="0" smtClean="0">
                <a:solidFill>
                  <a:schemeClr val="tx1"/>
                </a:solidFill>
                <a:latin typeface="Arial" charset="0"/>
              </a:defRPr>
            </a:lvl4pPr>
            <a:lvl5pPr>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0" y="-22225"/>
            <a:ext cx="9144000" cy="820738"/>
          </a:xfrm>
          <a:prstGeom prst="rect">
            <a:avLst/>
          </a:prstGeom>
          <a:gradFill rotWithShape="1">
            <a:gsLst>
              <a:gs pos="0">
                <a:srgbClr val="000000"/>
              </a:gs>
              <a:gs pos="50000">
                <a:srgbClr val="0035AD"/>
              </a:gs>
              <a:gs pos="100000">
                <a:srgbClr val="000000"/>
              </a:gs>
            </a:gsLst>
            <a:lin ang="0" scaled="1"/>
          </a:gradFill>
          <a:ln w="6350" algn="ctr">
            <a:noFill/>
            <a:miter lim="800000"/>
            <a:headEnd/>
            <a:tailEnd/>
          </a:ln>
        </p:spPr>
        <p:txBody>
          <a:bodyPr wrap="none" anchor="ctr"/>
          <a:lstStyle/>
          <a:p>
            <a:pPr algn="ctr" eaLnBrk="0" hangingPunct="0"/>
            <a:endParaRPr lang="en-US" sz="800" dirty="0">
              <a:solidFill>
                <a:srgbClr val="000000"/>
              </a:solidFill>
              <a:latin typeface="Helvetica" pitchFamily="34" charset="0"/>
            </a:endParaRPr>
          </a:p>
        </p:txBody>
      </p:sp>
      <p:pic>
        <p:nvPicPr>
          <p:cNvPr id="5" name="Picture 5"/>
          <p:cNvPicPr>
            <a:picLocks noChangeAspect="1" noChangeArrowheads="1"/>
          </p:cNvPicPr>
          <p:nvPr/>
        </p:nvPicPr>
        <p:blipFill>
          <a:blip r:embed="rId2" cstate="print"/>
          <a:srcRect/>
          <a:stretch>
            <a:fillRect/>
          </a:stretch>
        </p:blipFill>
        <p:spPr bwMode="auto">
          <a:xfrm>
            <a:off x="7659688" y="130175"/>
            <a:ext cx="1298575" cy="546100"/>
          </a:xfrm>
          <a:prstGeom prst="rect">
            <a:avLst/>
          </a:prstGeom>
          <a:noFill/>
          <a:ln w="9525">
            <a:noFill/>
            <a:miter lim="800000"/>
            <a:headEnd/>
            <a:tailEnd/>
          </a:ln>
        </p:spPr>
      </p:pic>
      <p:sp>
        <p:nvSpPr>
          <p:cNvPr id="6" name="Rectangle 6"/>
          <p:cNvSpPr>
            <a:spLocks noChangeArrowheads="1"/>
          </p:cNvSpPr>
          <p:nvPr/>
        </p:nvSpPr>
        <p:spPr bwMode="auto">
          <a:xfrm>
            <a:off x="0" y="793750"/>
            <a:ext cx="9144000" cy="42863"/>
          </a:xfrm>
          <a:prstGeom prst="rect">
            <a:avLst/>
          </a:prstGeom>
          <a:solidFill>
            <a:srgbClr val="FFCC00"/>
          </a:solidFill>
          <a:ln w="9525">
            <a:noFill/>
            <a:miter lim="800000"/>
            <a:headEnd/>
            <a:tailEnd/>
          </a:ln>
        </p:spPr>
        <p:txBody>
          <a:bodyPr wrap="none" anchor="ctr"/>
          <a:lstStyle/>
          <a:p>
            <a:pPr eaLnBrk="0" hangingPunct="0"/>
            <a:endParaRPr lang="en-US" dirty="0">
              <a:solidFill>
                <a:srgbClr val="000000"/>
              </a:solidFill>
              <a:latin typeface="Helvetica" pitchFamily="34" charset="0"/>
            </a:endParaRPr>
          </a:p>
        </p:txBody>
      </p:sp>
      <p:pic>
        <p:nvPicPr>
          <p:cNvPr id="7"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19075" y="0"/>
            <a:ext cx="788988" cy="762000"/>
          </a:xfrm>
          <a:prstGeom prst="rect">
            <a:avLst/>
          </a:prstGeom>
          <a:noFill/>
          <a:ln w="9525">
            <a:noFill/>
            <a:miter lim="800000"/>
            <a:headEnd/>
            <a:tailEnd/>
          </a:ln>
        </p:spPr>
      </p:pic>
      <p:sp>
        <p:nvSpPr>
          <p:cNvPr id="12" name="Text Placeholder 11"/>
          <p:cNvSpPr>
            <a:spLocks noGrp="1"/>
          </p:cNvSpPr>
          <p:nvPr>
            <p:ph type="body" sz="quarter" idx="17"/>
          </p:nvPr>
        </p:nvSpPr>
        <p:spPr>
          <a:xfrm>
            <a:off x="379413" y="1163638"/>
            <a:ext cx="8440737" cy="5006975"/>
          </a:xfrm>
        </p:spPr>
        <p:txBody>
          <a:bodyPr/>
          <a:lstStyle>
            <a:lvl1pPr>
              <a:defRPr baseline="0"/>
            </a:lvl1pPr>
            <a:lvl2pPr>
              <a:defRPr lang="en-US" sz="1600" baseline="0" dirty="0" smtClean="0">
                <a:solidFill>
                  <a:schemeClr val="tx1"/>
                </a:solidFill>
                <a:latin typeface="Arial" charset="0"/>
              </a:defRPr>
            </a:lvl2pPr>
            <a:lvl3pPr>
              <a:defRPr baseline="0"/>
            </a:lvl3pPr>
            <a:lvl4pPr>
              <a:buFont typeface="Arial" pitchFamily="34" charset="0"/>
              <a:buChar char="–"/>
              <a:defRPr lang="en-US" sz="1200" dirty="0" smtClean="0">
                <a:solidFill>
                  <a:schemeClr val="tx1"/>
                </a:solidFill>
                <a:latin typeface="Arial" charset="0"/>
              </a:defRPr>
            </a:lvl4pPr>
            <a:lvl5pPr>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Forth level</a:t>
            </a:r>
          </a:p>
        </p:txBody>
      </p:sp>
      <p:sp>
        <p:nvSpPr>
          <p:cNvPr id="11" name="Title 10"/>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05840"/>
            <a:ext cx="4038600" cy="5212080"/>
          </a:xfrm>
          <a:noFill/>
          <a:ln w="9525" algn="ctr">
            <a:noFill/>
            <a:miter lim="800000"/>
            <a:headEnd/>
            <a:tailEnd/>
          </a:ln>
          <a:effectLst/>
        </p:spPr>
        <p:txBody>
          <a:bodyPr/>
          <a:lstStyle>
            <a:lvl1pPr algn="l" rtl="0" fontAlgn="base">
              <a:spcAft>
                <a:spcPct val="0"/>
              </a:spcAft>
              <a:defRPr lang="en-US" smtClean="0">
                <a:solidFill>
                  <a:schemeClr val="tx1"/>
                </a:solidFill>
                <a:latin typeface="+mn-lt"/>
                <a:ea typeface="+mn-ea"/>
                <a:cs typeface="+mn-cs"/>
              </a:defRPr>
            </a:lvl1pPr>
            <a:lvl2pPr algn="l" rtl="0" fontAlgn="base">
              <a:spcAft>
                <a:spcPct val="0"/>
              </a:spcAft>
              <a:defRPr lang="en-US" smtClean="0">
                <a:solidFill>
                  <a:schemeClr val="tx1"/>
                </a:solidFill>
                <a:latin typeface="+mn-lt"/>
                <a:ea typeface="+mn-ea"/>
                <a:cs typeface="+mn-cs"/>
              </a:defRPr>
            </a:lvl2pPr>
            <a:lvl3pPr algn="l" rtl="0" fontAlgn="base">
              <a:spcAft>
                <a:spcPct val="0"/>
              </a:spcAft>
              <a:defRPr lang="en-US" smtClean="0">
                <a:solidFill>
                  <a:schemeClr val="tx1"/>
                </a:solidFill>
                <a:latin typeface="+mn-lt"/>
                <a:ea typeface="+mn-ea"/>
                <a:cs typeface="+mn-cs"/>
              </a:defRPr>
            </a:lvl3pPr>
            <a:lvl4pPr algn="l" rtl="0" fontAlgn="base">
              <a:spcAft>
                <a:spcPct val="0"/>
              </a:spcAft>
              <a:defRPr lang="en-US" smtClean="0">
                <a:solidFill>
                  <a:schemeClr val="tx1"/>
                </a:solidFill>
                <a:latin typeface="+mn-lt"/>
                <a:ea typeface="+mn-ea"/>
                <a:cs typeface="+mn-cs"/>
              </a:defRPr>
            </a:lvl4pPr>
            <a:lvl5pPr algn="l" rtl="0" fontAlgn="base">
              <a:spcAft>
                <a:spcPct val="0"/>
              </a:spcAft>
              <a:defRPr lang="en-US">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05840"/>
            <a:ext cx="4038600" cy="5212080"/>
          </a:xfrm>
          <a:noFill/>
          <a:ln w="9525" algn="ctr">
            <a:noFill/>
            <a:miter lim="800000"/>
            <a:headEnd/>
            <a:tailEnd/>
          </a:ln>
          <a:effectLst/>
        </p:spPr>
        <p:txBody>
          <a:bodyPr/>
          <a:lstStyle>
            <a:lvl1pPr algn="l" rtl="0" fontAlgn="base">
              <a:spcAft>
                <a:spcPct val="0"/>
              </a:spcAft>
              <a:defRPr lang="en-US" smtClean="0">
                <a:solidFill>
                  <a:schemeClr val="tx1"/>
                </a:solidFill>
                <a:latin typeface="+mn-lt"/>
                <a:ea typeface="+mn-ea"/>
                <a:cs typeface="+mn-cs"/>
              </a:defRPr>
            </a:lvl1pPr>
            <a:lvl2pPr algn="l" rtl="0" fontAlgn="base">
              <a:spcAft>
                <a:spcPct val="0"/>
              </a:spcAft>
              <a:defRPr lang="en-US" smtClean="0">
                <a:solidFill>
                  <a:schemeClr val="tx1"/>
                </a:solidFill>
                <a:latin typeface="+mn-lt"/>
                <a:ea typeface="+mn-ea"/>
                <a:cs typeface="+mn-cs"/>
              </a:defRPr>
            </a:lvl2pPr>
            <a:lvl3pPr algn="l" rtl="0" fontAlgn="base">
              <a:spcAft>
                <a:spcPct val="0"/>
              </a:spcAft>
              <a:defRPr lang="en-US" smtClean="0">
                <a:solidFill>
                  <a:schemeClr val="tx1"/>
                </a:solidFill>
                <a:latin typeface="+mn-lt"/>
                <a:ea typeface="+mn-ea"/>
                <a:cs typeface="+mn-cs"/>
              </a:defRPr>
            </a:lvl3pPr>
            <a:lvl4pPr algn="l" rtl="0" fontAlgn="base">
              <a:spcAft>
                <a:spcPct val="0"/>
              </a:spcAft>
              <a:defRPr lang="en-US" smtClean="0">
                <a:solidFill>
                  <a:schemeClr val="tx1"/>
                </a:solidFill>
                <a:latin typeface="+mn-lt"/>
                <a:ea typeface="+mn-ea"/>
                <a:cs typeface="+mn-cs"/>
              </a:defRPr>
            </a:lvl4pPr>
            <a:lvl5pPr algn="l" rtl="0" fontAlgn="base">
              <a:spcAft>
                <a:spcPct val="0"/>
              </a:spcAft>
              <a:defRPr lang="en-US">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05840"/>
            <a:ext cx="4038600" cy="2560320"/>
          </a:xfrm>
          <a:noFill/>
          <a:ln w="9525" algn="ctr">
            <a:noFill/>
            <a:miter lim="800000"/>
            <a:headEnd/>
            <a:tailEnd/>
          </a:ln>
          <a:effectLst/>
        </p:spPr>
        <p:txBody>
          <a:bodyPr/>
          <a:lstStyle>
            <a:lvl1pPr algn="l" rtl="0" fontAlgn="base">
              <a:spcAft>
                <a:spcPct val="0"/>
              </a:spcAft>
              <a:defRPr lang="en-US" smtClean="0">
                <a:solidFill>
                  <a:schemeClr val="tx1"/>
                </a:solidFill>
                <a:latin typeface="+mn-lt"/>
                <a:ea typeface="+mn-ea"/>
                <a:cs typeface="+mn-cs"/>
              </a:defRPr>
            </a:lvl1pPr>
            <a:lvl2pPr algn="l" rtl="0" fontAlgn="base">
              <a:spcAft>
                <a:spcPct val="0"/>
              </a:spcAft>
              <a:defRPr lang="en-US" smtClean="0">
                <a:solidFill>
                  <a:schemeClr val="tx1"/>
                </a:solidFill>
                <a:latin typeface="+mn-lt"/>
                <a:ea typeface="+mn-ea"/>
                <a:cs typeface="+mn-cs"/>
              </a:defRPr>
            </a:lvl2pPr>
            <a:lvl3pPr algn="l" rtl="0" fontAlgn="base">
              <a:spcAft>
                <a:spcPct val="0"/>
              </a:spcAft>
              <a:defRPr lang="en-US" smtClean="0">
                <a:solidFill>
                  <a:schemeClr val="tx1"/>
                </a:solidFill>
                <a:latin typeface="+mn-lt"/>
                <a:ea typeface="+mn-ea"/>
                <a:cs typeface="+mn-cs"/>
              </a:defRPr>
            </a:lvl3pPr>
            <a:lvl4pPr algn="l" rtl="0" fontAlgn="base">
              <a:spcAft>
                <a:spcPct val="0"/>
              </a:spcAft>
              <a:defRPr lang="en-US" smtClean="0">
                <a:solidFill>
                  <a:schemeClr val="tx1"/>
                </a:solidFill>
                <a:latin typeface="+mn-lt"/>
                <a:ea typeface="+mn-ea"/>
                <a:cs typeface="+mn-cs"/>
              </a:defRPr>
            </a:lvl4pPr>
            <a:lvl5pPr algn="l" rtl="0" fontAlgn="base">
              <a:spcAft>
                <a:spcPct val="0"/>
              </a:spcAft>
              <a:defRPr lang="en-US">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457200" y="3657600"/>
            <a:ext cx="4038600" cy="2560320"/>
          </a:xfrm>
          <a:noFill/>
          <a:ln w="9525" algn="ctr">
            <a:noFill/>
            <a:miter lim="800000"/>
            <a:headEnd/>
            <a:tailEnd/>
          </a:ln>
          <a:effectLst/>
        </p:spPr>
        <p:txBody>
          <a:bodyPr/>
          <a:lstStyle>
            <a:lvl1pPr algn="l" rtl="0" fontAlgn="base">
              <a:spcAft>
                <a:spcPct val="0"/>
              </a:spcAft>
              <a:defRPr lang="en-US" smtClean="0">
                <a:solidFill>
                  <a:schemeClr val="tx1"/>
                </a:solidFill>
                <a:latin typeface="+mn-lt"/>
                <a:ea typeface="+mn-ea"/>
                <a:cs typeface="+mn-cs"/>
              </a:defRPr>
            </a:lvl1pPr>
            <a:lvl2pPr algn="l" rtl="0" fontAlgn="base">
              <a:spcAft>
                <a:spcPct val="0"/>
              </a:spcAft>
              <a:defRPr lang="en-US" smtClean="0">
                <a:solidFill>
                  <a:schemeClr val="tx1"/>
                </a:solidFill>
                <a:latin typeface="+mn-lt"/>
                <a:ea typeface="+mn-ea"/>
                <a:cs typeface="+mn-cs"/>
              </a:defRPr>
            </a:lvl2pPr>
            <a:lvl3pPr algn="l" rtl="0" fontAlgn="base">
              <a:spcAft>
                <a:spcPct val="0"/>
              </a:spcAft>
              <a:defRPr lang="en-US" smtClean="0">
                <a:solidFill>
                  <a:schemeClr val="tx1"/>
                </a:solidFill>
                <a:latin typeface="+mn-lt"/>
                <a:ea typeface="+mn-ea"/>
                <a:cs typeface="+mn-cs"/>
              </a:defRPr>
            </a:lvl3pPr>
            <a:lvl4pPr algn="l" rtl="0" fontAlgn="base">
              <a:spcAft>
                <a:spcPct val="0"/>
              </a:spcAft>
              <a:defRPr lang="en-US" smtClean="0">
                <a:solidFill>
                  <a:schemeClr val="tx1"/>
                </a:solidFill>
                <a:latin typeface="+mn-lt"/>
                <a:ea typeface="+mn-ea"/>
                <a:cs typeface="+mn-cs"/>
              </a:defRPr>
            </a:lvl4pPr>
            <a:lvl5pPr algn="l" rtl="0" fontAlgn="base">
              <a:spcAft>
                <a:spcPct val="0"/>
              </a:spcAft>
              <a:defRPr lang="en-US">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2"/>
          <p:cNvSpPr>
            <a:spLocks noGrp="1"/>
          </p:cNvSpPr>
          <p:nvPr>
            <p:ph sz="half" idx="15"/>
          </p:nvPr>
        </p:nvSpPr>
        <p:spPr>
          <a:xfrm>
            <a:off x="4648200" y="1021080"/>
            <a:ext cx="4038600" cy="2560320"/>
          </a:xfrm>
          <a:noFill/>
          <a:ln w="9525" algn="ctr">
            <a:noFill/>
            <a:miter lim="800000"/>
            <a:headEnd/>
            <a:tailEnd/>
          </a:ln>
          <a:effectLst/>
        </p:spPr>
        <p:txBody>
          <a:bodyPr/>
          <a:lstStyle>
            <a:lvl1pPr algn="l" rtl="0" fontAlgn="base">
              <a:spcAft>
                <a:spcPct val="0"/>
              </a:spcAft>
              <a:defRPr lang="en-US" smtClean="0">
                <a:solidFill>
                  <a:schemeClr val="tx1"/>
                </a:solidFill>
                <a:latin typeface="+mn-lt"/>
                <a:ea typeface="+mn-ea"/>
                <a:cs typeface="+mn-cs"/>
              </a:defRPr>
            </a:lvl1pPr>
            <a:lvl2pPr algn="l" rtl="0" fontAlgn="base">
              <a:spcAft>
                <a:spcPct val="0"/>
              </a:spcAft>
              <a:defRPr lang="en-US" smtClean="0">
                <a:solidFill>
                  <a:schemeClr val="tx1"/>
                </a:solidFill>
                <a:latin typeface="+mn-lt"/>
                <a:ea typeface="+mn-ea"/>
                <a:cs typeface="+mn-cs"/>
              </a:defRPr>
            </a:lvl2pPr>
            <a:lvl3pPr algn="l" rtl="0" fontAlgn="base">
              <a:spcAft>
                <a:spcPct val="0"/>
              </a:spcAft>
              <a:defRPr lang="en-US" smtClean="0">
                <a:solidFill>
                  <a:schemeClr val="tx1"/>
                </a:solidFill>
                <a:latin typeface="+mn-lt"/>
                <a:ea typeface="+mn-ea"/>
                <a:cs typeface="+mn-cs"/>
              </a:defRPr>
            </a:lvl3pPr>
            <a:lvl4pPr algn="l" rtl="0" fontAlgn="base">
              <a:spcAft>
                <a:spcPct val="0"/>
              </a:spcAft>
              <a:defRPr lang="en-US" smtClean="0">
                <a:solidFill>
                  <a:schemeClr val="tx1"/>
                </a:solidFill>
                <a:latin typeface="+mn-lt"/>
                <a:ea typeface="+mn-ea"/>
                <a:cs typeface="+mn-cs"/>
              </a:defRPr>
            </a:lvl4pPr>
            <a:lvl5pPr algn="l" rtl="0" fontAlgn="base">
              <a:spcAft>
                <a:spcPct val="0"/>
              </a:spcAft>
              <a:defRPr lang="en-US">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half" idx="16"/>
          </p:nvPr>
        </p:nvSpPr>
        <p:spPr>
          <a:xfrm>
            <a:off x="4648200" y="3657600"/>
            <a:ext cx="4038600" cy="2560320"/>
          </a:xfrm>
          <a:noFill/>
          <a:ln w="9525" algn="ctr">
            <a:noFill/>
            <a:miter lim="800000"/>
            <a:headEnd/>
            <a:tailEnd/>
          </a:ln>
          <a:effectLst/>
        </p:spPr>
        <p:txBody>
          <a:bodyPr/>
          <a:lstStyle>
            <a:lvl1pPr algn="l" rtl="0" fontAlgn="base">
              <a:spcAft>
                <a:spcPct val="0"/>
              </a:spcAft>
              <a:defRPr lang="en-US" smtClean="0">
                <a:solidFill>
                  <a:schemeClr val="tx1"/>
                </a:solidFill>
                <a:latin typeface="+mn-lt"/>
                <a:ea typeface="+mn-ea"/>
                <a:cs typeface="+mn-cs"/>
              </a:defRPr>
            </a:lvl1pPr>
            <a:lvl2pPr algn="l" rtl="0" fontAlgn="base">
              <a:spcAft>
                <a:spcPct val="0"/>
              </a:spcAft>
              <a:defRPr lang="en-US" smtClean="0">
                <a:solidFill>
                  <a:schemeClr val="tx1"/>
                </a:solidFill>
                <a:latin typeface="+mn-lt"/>
                <a:ea typeface="+mn-ea"/>
                <a:cs typeface="+mn-cs"/>
              </a:defRPr>
            </a:lvl2pPr>
            <a:lvl3pPr algn="l" rtl="0" fontAlgn="base">
              <a:spcAft>
                <a:spcPct val="0"/>
              </a:spcAft>
              <a:defRPr lang="en-US" smtClean="0">
                <a:solidFill>
                  <a:schemeClr val="tx1"/>
                </a:solidFill>
                <a:latin typeface="+mn-lt"/>
                <a:ea typeface="+mn-ea"/>
                <a:cs typeface="+mn-cs"/>
              </a:defRPr>
            </a:lvl3pPr>
            <a:lvl4pPr algn="l" rtl="0" fontAlgn="base">
              <a:spcAft>
                <a:spcPct val="0"/>
              </a:spcAft>
              <a:defRPr lang="en-US" smtClean="0">
                <a:solidFill>
                  <a:schemeClr val="tx1"/>
                </a:solidFill>
                <a:latin typeface="+mn-lt"/>
                <a:ea typeface="+mn-ea"/>
                <a:cs typeface="+mn-cs"/>
              </a:defRPr>
            </a:lvl4pPr>
            <a:lvl5pPr algn="l" rtl="0" fontAlgn="base">
              <a:spcAft>
                <a:spcPct val="0"/>
              </a:spcAft>
              <a:defRPr lang="en-US">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71550"/>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11312"/>
            <a:ext cx="4040188" cy="4560888"/>
          </a:xfrm>
          <a:noFill/>
          <a:ln w="9525" algn="ctr">
            <a:noFill/>
            <a:miter lim="800000"/>
            <a:headEnd/>
            <a:tailEnd/>
          </a:ln>
          <a:effectLst/>
        </p:spPr>
        <p:txBody>
          <a:bodyPr/>
          <a:lstStyle>
            <a:lvl1pPr algn="l" rtl="0" fontAlgn="base">
              <a:spcAft>
                <a:spcPct val="0"/>
              </a:spcAft>
              <a:defRPr lang="en-US" smtClean="0">
                <a:solidFill>
                  <a:schemeClr val="tx1"/>
                </a:solidFill>
                <a:latin typeface="+mn-lt"/>
                <a:ea typeface="+mn-ea"/>
                <a:cs typeface="+mn-cs"/>
              </a:defRPr>
            </a:lvl1pPr>
            <a:lvl2pPr algn="l" rtl="0" fontAlgn="base">
              <a:spcAft>
                <a:spcPct val="0"/>
              </a:spcAft>
              <a:defRPr lang="en-US" smtClean="0">
                <a:solidFill>
                  <a:schemeClr val="tx1"/>
                </a:solidFill>
                <a:latin typeface="+mn-lt"/>
                <a:ea typeface="+mn-ea"/>
                <a:cs typeface="+mn-cs"/>
              </a:defRPr>
            </a:lvl2pPr>
            <a:lvl3pPr algn="l" rtl="0" fontAlgn="base">
              <a:spcAft>
                <a:spcPct val="0"/>
              </a:spcAft>
              <a:defRPr lang="en-US" smtClean="0">
                <a:solidFill>
                  <a:schemeClr val="tx1"/>
                </a:solidFill>
                <a:latin typeface="+mn-lt"/>
                <a:ea typeface="+mn-ea"/>
                <a:cs typeface="+mn-cs"/>
              </a:defRPr>
            </a:lvl3pPr>
            <a:lvl4pPr algn="l" rtl="0" fontAlgn="base">
              <a:spcAft>
                <a:spcPct val="0"/>
              </a:spcAft>
              <a:defRPr lang="en-US" smtClean="0">
                <a:solidFill>
                  <a:schemeClr val="tx1"/>
                </a:solidFill>
                <a:latin typeface="+mn-lt"/>
                <a:ea typeface="+mn-ea"/>
                <a:cs typeface="+mn-cs"/>
              </a:defRPr>
            </a:lvl4pPr>
            <a:lvl5pPr algn="l" rtl="0" fontAlgn="base">
              <a:spcAft>
                <a:spcPct val="0"/>
              </a:spcAft>
              <a:defRPr lang="en-US">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71550"/>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11312"/>
            <a:ext cx="4041775" cy="4560888"/>
          </a:xfrm>
          <a:noFill/>
          <a:ln w="9525" algn="ctr">
            <a:noFill/>
            <a:miter lim="800000"/>
            <a:headEnd/>
            <a:tailEnd/>
          </a:ln>
          <a:effectLst/>
        </p:spPr>
        <p:txBody>
          <a:bodyPr/>
          <a:lstStyle>
            <a:lvl1pPr algn="l" rtl="0" fontAlgn="base">
              <a:spcAft>
                <a:spcPct val="0"/>
              </a:spcAft>
              <a:defRPr lang="en-US" smtClean="0">
                <a:solidFill>
                  <a:schemeClr val="tx1"/>
                </a:solidFill>
                <a:latin typeface="+mn-lt"/>
                <a:ea typeface="+mn-ea"/>
                <a:cs typeface="+mn-cs"/>
              </a:defRPr>
            </a:lvl1pPr>
            <a:lvl2pPr algn="l" rtl="0" fontAlgn="base">
              <a:spcAft>
                <a:spcPct val="0"/>
              </a:spcAft>
              <a:defRPr lang="en-US" smtClean="0">
                <a:solidFill>
                  <a:schemeClr val="tx1"/>
                </a:solidFill>
                <a:latin typeface="+mn-lt"/>
                <a:ea typeface="+mn-ea"/>
                <a:cs typeface="+mn-cs"/>
              </a:defRPr>
            </a:lvl2pPr>
            <a:lvl3pPr algn="l" rtl="0" fontAlgn="base">
              <a:spcAft>
                <a:spcPct val="0"/>
              </a:spcAft>
              <a:defRPr lang="en-US" smtClean="0">
                <a:solidFill>
                  <a:schemeClr val="tx1"/>
                </a:solidFill>
                <a:latin typeface="+mn-lt"/>
                <a:ea typeface="+mn-ea"/>
                <a:cs typeface="+mn-cs"/>
              </a:defRPr>
            </a:lvl3pPr>
            <a:lvl4pPr algn="l" rtl="0" fontAlgn="base">
              <a:spcAft>
                <a:spcPct val="0"/>
              </a:spcAft>
              <a:defRPr lang="en-US" smtClean="0">
                <a:solidFill>
                  <a:schemeClr val="tx1"/>
                </a:solidFill>
                <a:latin typeface="+mn-lt"/>
                <a:ea typeface="+mn-ea"/>
                <a:cs typeface="+mn-cs"/>
              </a:defRPr>
            </a:lvl4pPr>
            <a:lvl5pPr algn="l" rtl="0" fontAlgn="base">
              <a:spcAft>
                <a:spcPct val="0"/>
              </a:spcAft>
              <a:defRPr lang="en-US">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0" y="-22225"/>
            <a:ext cx="9144000" cy="820738"/>
          </a:xfrm>
          <a:prstGeom prst="rect">
            <a:avLst/>
          </a:prstGeom>
          <a:gradFill rotWithShape="1">
            <a:gsLst>
              <a:gs pos="0">
                <a:srgbClr val="000000"/>
              </a:gs>
              <a:gs pos="50000">
                <a:srgbClr val="0035AD"/>
              </a:gs>
              <a:gs pos="100000">
                <a:srgbClr val="000000"/>
              </a:gs>
            </a:gsLst>
            <a:lin ang="0" scaled="1"/>
          </a:gradFill>
          <a:ln w="6350" algn="ctr">
            <a:noFill/>
            <a:miter lim="800000"/>
            <a:headEnd/>
            <a:tailEnd/>
          </a:ln>
        </p:spPr>
        <p:txBody>
          <a:bodyPr wrap="none" anchor="ctr"/>
          <a:lstStyle/>
          <a:p>
            <a:pPr algn="ctr" eaLnBrk="0" hangingPunct="0"/>
            <a:endParaRPr lang="en-US" sz="800" dirty="0">
              <a:latin typeface="Helvetica" pitchFamily="34" charset="0"/>
            </a:endParaRPr>
          </a:p>
        </p:txBody>
      </p:sp>
      <p:pic>
        <p:nvPicPr>
          <p:cNvPr id="4" name="Picture 5"/>
          <p:cNvPicPr>
            <a:picLocks noChangeAspect="1" noChangeArrowheads="1"/>
          </p:cNvPicPr>
          <p:nvPr userDrawn="1"/>
        </p:nvPicPr>
        <p:blipFill>
          <a:blip r:embed="rId2" cstate="print"/>
          <a:srcRect/>
          <a:stretch>
            <a:fillRect/>
          </a:stretch>
        </p:blipFill>
        <p:spPr bwMode="auto">
          <a:xfrm>
            <a:off x="7659688" y="130175"/>
            <a:ext cx="1298575" cy="546100"/>
          </a:xfrm>
          <a:prstGeom prst="rect">
            <a:avLst/>
          </a:prstGeom>
          <a:noFill/>
          <a:ln w="9525">
            <a:noFill/>
            <a:miter lim="800000"/>
            <a:headEnd/>
            <a:tailEnd/>
          </a:ln>
        </p:spPr>
      </p:pic>
      <p:sp>
        <p:nvSpPr>
          <p:cNvPr id="5" name="Rectangle 6"/>
          <p:cNvSpPr>
            <a:spLocks noChangeArrowheads="1"/>
          </p:cNvSpPr>
          <p:nvPr userDrawn="1"/>
        </p:nvSpPr>
        <p:spPr bwMode="auto">
          <a:xfrm>
            <a:off x="0" y="793750"/>
            <a:ext cx="9144000" cy="42863"/>
          </a:xfrm>
          <a:prstGeom prst="rect">
            <a:avLst/>
          </a:prstGeom>
          <a:solidFill>
            <a:srgbClr val="FFCC00"/>
          </a:solidFill>
          <a:ln w="9525">
            <a:noFill/>
            <a:miter lim="800000"/>
            <a:headEnd/>
            <a:tailEnd/>
          </a:ln>
        </p:spPr>
        <p:txBody>
          <a:bodyPr wrap="none" anchor="ctr"/>
          <a:lstStyle/>
          <a:p>
            <a:pPr eaLnBrk="0" hangingPunct="0"/>
            <a:endParaRPr lang="en-US" dirty="0">
              <a:latin typeface="Helvetica" pitchFamily="34" charset="0"/>
            </a:endParaRPr>
          </a:p>
        </p:txBody>
      </p:sp>
      <p:pic>
        <p:nvPicPr>
          <p:cNvPr id="6"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219075" y="0"/>
            <a:ext cx="788988" cy="762000"/>
          </a:xfrm>
          <a:prstGeom prst="rect">
            <a:avLst/>
          </a:prstGeom>
          <a:noFill/>
          <a:ln w="9525">
            <a:noFill/>
            <a:miter lim="800000"/>
            <a:headEnd/>
            <a:tailEnd/>
          </a:ln>
        </p:spPr>
      </p:pic>
      <p:sp>
        <p:nvSpPr>
          <p:cNvPr id="9" name="Text Placeholder 11"/>
          <p:cNvSpPr>
            <a:spLocks noGrp="1"/>
          </p:cNvSpPr>
          <p:nvPr>
            <p:ph type="body" sz="quarter" idx="17"/>
          </p:nvPr>
        </p:nvSpPr>
        <p:spPr>
          <a:xfrm>
            <a:off x="379413" y="1163638"/>
            <a:ext cx="8440737" cy="5006975"/>
          </a:xfrm>
        </p:spPr>
        <p:txBody>
          <a:bodyPr/>
          <a:lstStyle>
            <a:lvl1pPr>
              <a:defRPr baseline="0"/>
            </a:lvl1pPr>
            <a:lvl2pPr>
              <a:defRPr lang="en-US" sz="1600" baseline="0" dirty="0" smtClean="0">
                <a:solidFill>
                  <a:schemeClr val="tx1"/>
                </a:solidFill>
                <a:latin typeface="Arial" charset="0"/>
              </a:defRPr>
            </a:lvl2pPr>
            <a:lvl3pPr>
              <a:defRPr baseline="0"/>
            </a:lvl3pPr>
            <a:lvl4pPr>
              <a:buFont typeface="Arial" pitchFamily="34" charset="0"/>
              <a:buChar char="–"/>
              <a:defRPr lang="en-US" sz="1200" dirty="0" smtClean="0">
                <a:solidFill>
                  <a:schemeClr val="tx1"/>
                </a:solidFill>
                <a:latin typeface="Arial" charset="0"/>
              </a:defRPr>
            </a:lvl4pPr>
            <a:lvl5pPr>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22225"/>
            <a:ext cx="9144000" cy="820738"/>
          </a:xfrm>
          <a:prstGeom prst="rect">
            <a:avLst/>
          </a:prstGeom>
          <a:gradFill rotWithShape="1">
            <a:gsLst>
              <a:gs pos="0">
                <a:srgbClr val="000000"/>
              </a:gs>
              <a:gs pos="50000">
                <a:srgbClr val="0035AD"/>
              </a:gs>
              <a:gs pos="100000">
                <a:srgbClr val="000000"/>
              </a:gs>
            </a:gsLst>
            <a:lin ang="0" scaled="1"/>
          </a:gradFill>
          <a:ln w="6350" algn="ctr">
            <a:noFill/>
            <a:miter lim="800000"/>
            <a:headEnd/>
            <a:tailEnd/>
          </a:ln>
        </p:spPr>
        <p:txBody>
          <a:bodyPr wrap="none" anchor="ctr"/>
          <a:lstStyle/>
          <a:p>
            <a:pPr algn="ctr"/>
            <a:endParaRPr lang="en-US" sz="800" b="1" dirty="0">
              <a:solidFill>
                <a:srgbClr val="000000"/>
              </a:solidFill>
            </a:endParaRPr>
          </a:p>
        </p:txBody>
      </p:sp>
      <p:pic>
        <p:nvPicPr>
          <p:cNvPr id="1027" name="Picture 5"/>
          <p:cNvPicPr>
            <a:picLocks noChangeAspect="1" noChangeArrowheads="1"/>
          </p:cNvPicPr>
          <p:nvPr/>
        </p:nvPicPr>
        <p:blipFill>
          <a:blip r:embed="rId13" cstate="print"/>
          <a:srcRect/>
          <a:stretch>
            <a:fillRect/>
          </a:stretch>
        </p:blipFill>
        <p:spPr bwMode="auto">
          <a:xfrm>
            <a:off x="7677150" y="155575"/>
            <a:ext cx="1298575" cy="546100"/>
          </a:xfrm>
          <a:prstGeom prst="rect">
            <a:avLst/>
          </a:prstGeom>
          <a:noFill/>
          <a:ln w="9525">
            <a:noFill/>
            <a:miter lim="800000"/>
            <a:headEnd/>
            <a:tailEnd/>
          </a:ln>
        </p:spPr>
      </p:pic>
      <p:sp>
        <p:nvSpPr>
          <p:cNvPr id="1028" name="Rectangle 6"/>
          <p:cNvSpPr>
            <a:spLocks noChangeArrowheads="1"/>
          </p:cNvSpPr>
          <p:nvPr/>
        </p:nvSpPr>
        <p:spPr bwMode="auto">
          <a:xfrm>
            <a:off x="0" y="793750"/>
            <a:ext cx="9144000" cy="42863"/>
          </a:xfrm>
          <a:prstGeom prst="rect">
            <a:avLst/>
          </a:prstGeom>
          <a:solidFill>
            <a:srgbClr val="FFCC00"/>
          </a:solidFill>
          <a:ln w="9525">
            <a:noFill/>
            <a:miter lim="800000"/>
            <a:headEnd/>
            <a:tailEnd/>
          </a:ln>
        </p:spPr>
        <p:txBody>
          <a:bodyPr wrap="none" anchor="ctr"/>
          <a:lstStyle/>
          <a:p>
            <a:endParaRPr lang="en-US" b="1" dirty="0">
              <a:solidFill>
                <a:srgbClr val="000000"/>
              </a:solidFill>
            </a:endParaRPr>
          </a:p>
        </p:txBody>
      </p:sp>
      <p:sp>
        <p:nvSpPr>
          <p:cNvPr id="1029" name="Rectangle 3"/>
          <p:cNvSpPr>
            <a:spLocks noGrp="1" noChangeArrowheads="1"/>
          </p:cNvSpPr>
          <p:nvPr>
            <p:ph type="title"/>
          </p:nvPr>
        </p:nvSpPr>
        <p:spPr bwMode="auto">
          <a:xfrm>
            <a:off x="1320800" y="227013"/>
            <a:ext cx="6172200" cy="292100"/>
          </a:xfrm>
          <a:prstGeom prst="rect">
            <a:avLst/>
          </a:prstGeom>
          <a:noFill/>
          <a:ln w="9525">
            <a:noFill/>
            <a:miter lim="800000"/>
            <a:headEnd/>
            <a:tailEnd/>
          </a:ln>
          <a:effectLst>
            <a:outerShdw dist="17961" dir="2700000" algn="ctr" rotWithShape="0">
              <a:schemeClr val="tx1"/>
            </a:outerShdw>
          </a:effectLst>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1030" name="Rectangle 20"/>
          <p:cNvSpPr>
            <a:spLocks noGrp="1" noChangeArrowheads="1"/>
          </p:cNvSpPr>
          <p:nvPr>
            <p:ph type="body" idx="1"/>
          </p:nvPr>
        </p:nvSpPr>
        <p:spPr bwMode="auto">
          <a:xfrm>
            <a:off x="457200" y="1006475"/>
            <a:ext cx="8229600" cy="52117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Slide Number Placeholder 4"/>
          <p:cNvSpPr txBox="1">
            <a:spLocks noGrp="1"/>
          </p:cNvSpPr>
          <p:nvPr/>
        </p:nvSpPr>
        <p:spPr bwMode="auto">
          <a:xfrm>
            <a:off x="8305800" y="6245225"/>
            <a:ext cx="533400" cy="476250"/>
          </a:xfrm>
          <a:prstGeom prst="rect">
            <a:avLst/>
          </a:prstGeom>
          <a:noFill/>
          <a:ln>
            <a:noFill/>
          </a:ln>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4BA9C6C9-8374-470F-834F-4A2A377DE21C}" type="slidenum">
              <a:rPr lang="en-US" sz="1000" b="1" smtClean="0">
                <a:solidFill>
                  <a:srgbClr val="000000"/>
                </a:solidFill>
              </a:rPr>
              <a:pPr algn="r" eaLnBrk="1" hangingPunct="1">
                <a:defRPr/>
              </a:pPr>
              <a:t>‹#›</a:t>
            </a:fld>
            <a:endParaRPr lang="en-US" sz="1000" b="1" dirty="0" smtClean="0">
              <a:solidFill>
                <a:srgbClr val="000000"/>
              </a:solidFill>
            </a:endParaRPr>
          </a:p>
        </p:txBody>
      </p:sp>
      <p:sp>
        <p:nvSpPr>
          <p:cNvPr id="1032" name="Rectangle 34"/>
          <p:cNvSpPr>
            <a:spLocks noChangeArrowheads="1"/>
          </p:cNvSpPr>
          <p:nvPr/>
        </p:nvSpPr>
        <p:spPr bwMode="auto">
          <a:xfrm>
            <a:off x="236538" y="6265863"/>
            <a:ext cx="8907462" cy="490537"/>
          </a:xfrm>
          <a:prstGeom prst="rect">
            <a:avLst/>
          </a:prstGeom>
          <a:noFill/>
          <a:ln w="9525">
            <a:noFill/>
            <a:miter lim="800000"/>
            <a:headEnd/>
            <a:tailEnd/>
          </a:ln>
        </p:spPr>
        <p:txBody>
          <a:bodyPr/>
          <a:lstStyle/>
          <a:p>
            <a:pPr algn="ctr" eaLnBrk="0" hangingPunct="0"/>
            <a:r>
              <a:rPr lang="en-US" sz="900" b="1" dirty="0"/>
              <a:t> </a:t>
            </a:r>
          </a:p>
          <a:p>
            <a:pPr algn="ctr" eaLnBrk="0" hangingPunct="0"/>
            <a:r>
              <a:rPr lang="en-US" sz="900" b="1" dirty="0"/>
              <a:t>For GPS III Program Purposes Only</a:t>
            </a:r>
          </a:p>
          <a:p>
            <a:pPr algn="ctr" eaLnBrk="0" hangingPunct="0"/>
            <a:r>
              <a:rPr lang="en-US" sz="900" b="1" dirty="0"/>
              <a:t>This document is ITAR controlled.  Use or disclosure of this information is subject to the restrictions on the Title Page of this document.</a:t>
            </a:r>
          </a:p>
        </p:txBody>
      </p:sp>
      <p:pic>
        <p:nvPicPr>
          <p:cNvPr id="1033" name="Picture 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19075" y="0"/>
            <a:ext cx="788988" cy="762000"/>
          </a:xfrm>
          <a:prstGeom prst="rect">
            <a:avLst/>
          </a:prstGeom>
          <a:noFill/>
          <a:ln w="9525">
            <a:noFill/>
            <a:miter lim="800000"/>
            <a:headEnd/>
            <a:tailEnd/>
          </a:ln>
        </p:spPr>
      </p:pic>
      <p:pic>
        <p:nvPicPr>
          <p:cNvPr id="1034" name="Picture 2" descr="C:\Documents and Settings\gsdavis\Desktop\Exelis-4424\ENG\ITT_Exelis_c.jpg"/>
          <p:cNvPicPr>
            <a:picLocks noChangeAspect="1" noChangeArrowheads="1"/>
          </p:cNvPicPr>
          <p:nvPr/>
        </p:nvPicPr>
        <p:blipFill>
          <a:blip r:embed="rId15" cstate="print"/>
          <a:srcRect/>
          <a:stretch>
            <a:fillRect/>
          </a:stretch>
        </p:blipFill>
        <p:spPr bwMode="auto">
          <a:xfrm>
            <a:off x="577850" y="6342063"/>
            <a:ext cx="1104900" cy="214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34" r:id="rId1"/>
    <p:sldLayoutId id="2147484820" r:id="rId2"/>
    <p:sldLayoutId id="2147484821" r:id="rId3"/>
    <p:sldLayoutId id="2147484822" r:id="rId4"/>
    <p:sldLayoutId id="2147484823" r:id="rId5"/>
    <p:sldLayoutId id="2147484824" r:id="rId6"/>
    <p:sldLayoutId id="2147484825" r:id="rId7"/>
    <p:sldLayoutId id="2147484826" r:id="rId8"/>
    <p:sldLayoutId id="2147484835" r:id="rId9"/>
    <p:sldLayoutId id="2147484836" r:id="rId10"/>
    <p:sldLayoutId id="2147484837" r:id="rId11"/>
  </p:sldLayoutIdLst>
  <p:hf hdr="0" ftr="0" dt="0"/>
  <p:txStyles>
    <p:titleStyle>
      <a:lvl1pPr algn="l" rtl="0" eaLnBrk="0" fontAlgn="base" hangingPunct="0">
        <a:lnSpc>
          <a:spcPct val="80000"/>
        </a:lnSpc>
        <a:spcBef>
          <a:spcPct val="0"/>
        </a:spcBef>
        <a:spcAft>
          <a:spcPct val="0"/>
        </a:spcAft>
        <a:defRPr sz="2400" b="1">
          <a:solidFill>
            <a:schemeClr val="bg1"/>
          </a:solidFill>
          <a:latin typeface="Arial" charset="0"/>
          <a:ea typeface="+mj-ea"/>
          <a:cs typeface="+mj-cs"/>
        </a:defRPr>
      </a:lvl1pPr>
      <a:lvl2pPr algn="l" rtl="0" eaLnBrk="0" fontAlgn="base" hangingPunct="0">
        <a:lnSpc>
          <a:spcPct val="80000"/>
        </a:lnSpc>
        <a:spcBef>
          <a:spcPct val="0"/>
        </a:spcBef>
        <a:spcAft>
          <a:spcPct val="0"/>
        </a:spcAft>
        <a:defRPr sz="2400" b="1">
          <a:solidFill>
            <a:schemeClr val="bg1"/>
          </a:solidFill>
          <a:latin typeface="Arial" pitchFamily="34" charset="0"/>
        </a:defRPr>
      </a:lvl2pPr>
      <a:lvl3pPr algn="l" rtl="0" eaLnBrk="0" fontAlgn="base" hangingPunct="0">
        <a:lnSpc>
          <a:spcPct val="80000"/>
        </a:lnSpc>
        <a:spcBef>
          <a:spcPct val="0"/>
        </a:spcBef>
        <a:spcAft>
          <a:spcPct val="0"/>
        </a:spcAft>
        <a:defRPr sz="2400" b="1">
          <a:solidFill>
            <a:schemeClr val="bg1"/>
          </a:solidFill>
          <a:latin typeface="Arial" pitchFamily="34" charset="0"/>
        </a:defRPr>
      </a:lvl3pPr>
      <a:lvl4pPr algn="l" rtl="0" eaLnBrk="0" fontAlgn="base" hangingPunct="0">
        <a:lnSpc>
          <a:spcPct val="80000"/>
        </a:lnSpc>
        <a:spcBef>
          <a:spcPct val="0"/>
        </a:spcBef>
        <a:spcAft>
          <a:spcPct val="0"/>
        </a:spcAft>
        <a:defRPr sz="2400" b="1">
          <a:solidFill>
            <a:schemeClr val="bg1"/>
          </a:solidFill>
          <a:latin typeface="Arial" pitchFamily="34" charset="0"/>
        </a:defRPr>
      </a:lvl4pPr>
      <a:lvl5pPr algn="l" rtl="0" eaLnBrk="0" fontAlgn="base" hangingPunct="0">
        <a:lnSpc>
          <a:spcPct val="80000"/>
        </a:lnSpc>
        <a:spcBef>
          <a:spcPct val="0"/>
        </a:spcBef>
        <a:spcAft>
          <a:spcPct val="0"/>
        </a:spcAft>
        <a:defRPr sz="2400" b="1">
          <a:solidFill>
            <a:schemeClr val="bg1"/>
          </a:solidFill>
          <a:latin typeface="Arial" pitchFamily="34" charset="0"/>
        </a:defRPr>
      </a:lvl5pPr>
      <a:lvl6pPr marL="457200" algn="l" rtl="0" fontAlgn="base">
        <a:lnSpc>
          <a:spcPct val="80000"/>
        </a:lnSpc>
        <a:spcBef>
          <a:spcPct val="0"/>
        </a:spcBef>
        <a:spcAft>
          <a:spcPct val="0"/>
        </a:spcAft>
        <a:defRPr sz="2400" b="1">
          <a:solidFill>
            <a:schemeClr val="bg1"/>
          </a:solidFill>
          <a:latin typeface="Arial" pitchFamily="34" charset="0"/>
        </a:defRPr>
      </a:lvl6pPr>
      <a:lvl7pPr marL="914400" algn="l" rtl="0" fontAlgn="base">
        <a:lnSpc>
          <a:spcPct val="80000"/>
        </a:lnSpc>
        <a:spcBef>
          <a:spcPct val="0"/>
        </a:spcBef>
        <a:spcAft>
          <a:spcPct val="0"/>
        </a:spcAft>
        <a:defRPr sz="2400" b="1">
          <a:solidFill>
            <a:schemeClr val="bg1"/>
          </a:solidFill>
          <a:latin typeface="Arial" pitchFamily="34" charset="0"/>
        </a:defRPr>
      </a:lvl7pPr>
      <a:lvl8pPr marL="1371600" algn="l" rtl="0" fontAlgn="base">
        <a:lnSpc>
          <a:spcPct val="80000"/>
        </a:lnSpc>
        <a:spcBef>
          <a:spcPct val="0"/>
        </a:spcBef>
        <a:spcAft>
          <a:spcPct val="0"/>
        </a:spcAft>
        <a:defRPr sz="2400" b="1">
          <a:solidFill>
            <a:schemeClr val="bg1"/>
          </a:solidFill>
          <a:latin typeface="Arial" pitchFamily="34" charset="0"/>
        </a:defRPr>
      </a:lvl8pPr>
      <a:lvl9pPr marL="1828800" algn="l" rtl="0" fontAlgn="base">
        <a:lnSpc>
          <a:spcPct val="80000"/>
        </a:lnSpc>
        <a:spcBef>
          <a:spcPct val="0"/>
        </a:spcBef>
        <a:spcAft>
          <a:spcPct val="0"/>
        </a:spcAft>
        <a:defRPr sz="2400" b="1">
          <a:solidFill>
            <a:schemeClr val="bg1"/>
          </a:solidFill>
          <a:latin typeface="Arial" pitchFamily="34" charset="0"/>
        </a:defRPr>
      </a:lvl9pPr>
    </p:titleStyle>
    <p:bodyStyle>
      <a:lvl1pPr marL="241300" indent="-241300" algn="l" rtl="0" eaLnBrk="0" fontAlgn="base" hangingPunct="0">
        <a:spcBef>
          <a:spcPct val="40000"/>
        </a:spcBef>
        <a:spcAft>
          <a:spcPct val="0"/>
        </a:spcAft>
        <a:buClr>
          <a:schemeClr val="accent2"/>
        </a:buClr>
        <a:buFont typeface="Arial" charset="0"/>
        <a:buBlip>
          <a:blip r:embed="rId16"/>
        </a:buBlip>
        <a:defRPr>
          <a:solidFill>
            <a:schemeClr val="tx1"/>
          </a:solidFill>
          <a:latin typeface="Arial" charset="0"/>
          <a:ea typeface="+mn-ea"/>
          <a:cs typeface="+mn-cs"/>
        </a:defRPr>
      </a:lvl1pPr>
      <a:lvl2pPr marL="500063" indent="-249238" algn="l" rtl="0" eaLnBrk="0" fontAlgn="base" hangingPunct="0">
        <a:spcBef>
          <a:spcPct val="10000"/>
        </a:spcBef>
        <a:spcAft>
          <a:spcPct val="0"/>
        </a:spcAft>
        <a:buChar char="–"/>
        <a:defRPr>
          <a:solidFill>
            <a:schemeClr val="tx1"/>
          </a:solidFill>
          <a:latin typeface="Arial" charset="0"/>
        </a:defRPr>
      </a:lvl2pPr>
      <a:lvl3pPr marL="733425" indent="-223838" algn="l" rtl="0" eaLnBrk="0" fontAlgn="base" hangingPunct="0">
        <a:spcBef>
          <a:spcPct val="10000"/>
        </a:spcBef>
        <a:spcAft>
          <a:spcPct val="0"/>
        </a:spcAft>
        <a:buChar char="•"/>
        <a:defRPr sz="1400">
          <a:solidFill>
            <a:schemeClr val="tx1"/>
          </a:solidFill>
          <a:latin typeface="Arial" charset="0"/>
        </a:defRPr>
      </a:lvl3pPr>
      <a:lvl4pPr marL="947738" indent="-207963" algn="l" rtl="0" eaLnBrk="0" fontAlgn="base" hangingPunct="0">
        <a:spcBef>
          <a:spcPct val="10000"/>
        </a:spcBef>
        <a:spcAft>
          <a:spcPct val="0"/>
        </a:spcAft>
        <a:buChar char="–"/>
        <a:defRPr sz="1400">
          <a:solidFill>
            <a:schemeClr val="tx1"/>
          </a:solidFill>
          <a:latin typeface="Arial" charset="0"/>
        </a:defRPr>
      </a:lvl4pPr>
      <a:lvl5pPr marL="1147763" indent="-198438" algn="l" rtl="0" eaLnBrk="0" fontAlgn="base" hangingPunct="0">
        <a:spcBef>
          <a:spcPct val="10000"/>
        </a:spcBef>
        <a:spcAft>
          <a:spcPct val="0"/>
        </a:spcAft>
        <a:buChar char="•"/>
        <a:defRPr sz="1400">
          <a:solidFill>
            <a:schemeClr val="tx1"/>
          </a:solidFill>
          <a:latin typeface="Arial" charset="0"/>
        </a:defRPr>
      </a:lvl5pPr>
      <a:lvl6pPr marL="1604963" indent="-198438" algn="l" rtl="0" fontAlgn="base">
        <a:lnSpc>
          <a:spcPct val="90000"/>
        </a:lnSpc>
        <a:spcBef>
          <a:spcPct val="20000"/>
        </a:spcBef>
        <a:spcAft>
          <a:spcPct val="0"/>
        </a:spcAft>
        <a:buChar char="•"/>
        <a:defRPr>
          <a:solidFill>
            <a:schemeClr val="tx1"/>
          </a:solidFill>
          <a:latin typeface="+mn-lt"/>
        </a:defRPr>
      </a:lvl6pPr>
      <a:lvl7pPr marL="2062163" indent="-198438" algn="l" rtl="0" fontAlgn="base">
        <a:lnSpc>
          <a:spcPct val="90000"/>
        </a:lnSpc>
        <a:spcBef>
          <a:spcPct val="20000"/>
        </a:spcBef>
        <a:spcAft>
          <a:spcPct val="0"/>
        </a:spcAft>
        <a:buChar char="•"/>
        <a:defRPr>
          <a:solidFill>
            <a:schemeClr val="tx1"/>
          </a:solidFill>
          <a:latin typeface="+mn-lt"/>
        </a:defRPr>
      </a:lvl7pPr>
      <a:lvl8pPr marL="2519363" indent="-198438" algn="l" rtl="0" fontAlgn="base">
        <a:lnSpc>
          <a:spcPct val="90000"/>
        </a:lnSpc>
        <a:spcBef>
          <a:spcPct val="20000"/>
        </a:spcBef>
        <a:spcAft>
          <a:spcPct val="0"/>
        </a:spcAft>
        <a:buChar char="•"/>
        <a:defRPr>
          <a:solidFill>
            <a:schemeClr val="tx1"/>
          </a:solidFill>
          <a:latin typeface="+mn-lt"/>
        </a:defRPr>
      </a:lvl8pPr>
      <a:lvl9pPr marL="2976563" indent="-198438" algn="l" rtl="0" fontAlgn="base">
        <a:lnSpc>
          <a:spcPct val="90000"/>
        </a:lnSpc>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0" y="-22225"/>
            <a:ext cx="9144000" cy="820738"/>
          </a:xfrm>
          <a:prstGeom prst="rect">
            <a:avLst/>
          </a:prstGeom>
          <a:gradFill rotWithShape="1">
            <a:gsLst>
              <a:gs pos="0">
                <a:srgbClr val="000000"/>
              </a:gs>
              <a:gs pos="50000">
                <a:srgbClr val="0035AD"/>
              </a:gs>
              <a:gs pos="100000">
                <a:srgbClr val="000000"/>
              </a:gs>
            </a:gsLst>
            <a:lin ang="0" scaled="1"/>
          </a:gradFill>
          <a:ln w="6350" algn="ctr">
            <a:noFill/>
            <a:miter lim="800000"/>
            <a:headEnd/>
            <a:tailEnd/>
          </a:ln>
        </p:spPr>
        <p:txBody>
          <a:bodyPr wrap="none" anchor="ctr"/>
          <a:lstStyle/>
          <a:p>
            <a:pPr algn="ctr"/>
            <a:endParaRPr lang="en-US" sz="800" b="1" dirty="0">
              <a:solidFill>
                <a:srgbClr val="000000"/>
              </a:solidFill>
            </a:endParaRPr>
          </a:p>
        </p:txBody>
      </p:sp>
      <p:pic>
        <p:nvPicPr>
          <p:cNvPr id="2051" name="Picture 5"/>
          <p:cNvPicPr>
            <a:picLocks noChangeAspect="1" noChangeArrowheads="1"/>
          </p:cNvPicPr>
          <p:nvPr/>
        </p:nvPicPr>
        <p:blipFill>
          <a:blip r:embed="rId12" cstate="print"/>
          <a:srcRect/>
          <a:stretch>
            <a:fillRect/>
          </a:stretch>
        </p:blipFill>
        <p:spPr bwMode="auto">
          <a:xfrm>
            <a:off x="7677150" y="155575"/>
            <a:ext cx="1298575" cy="546100"/>
          </a:xfrm>
          <a:prstGeom prst="rect">
            <a:avLst/>
          </a:prstGeom>
          <a:noFill/>
          <a:ln w="9525">
            <a:noFill/>
            <a:miter lim="800000"/>
            <a:headEnd/>
            <a:tailEnd/>
          </a:ln>
        </p:spPr>
      </p:pic>
      <p:sp>
        <p:nvSpPr>
          <p:cNvPr id="2052" name="Rectangle 6"/>
          <p:cNvSpPr>
            <a:spLocks noChangeArrowheads="1"/>
          </p:cNvSpPr>
          <p:nvPr/>
        </p:nvSpPr>
        <p:spPr bwMode="auto">
          <a:xfrm>
            <a:off x="0" y="793750"/>
            <a:ext cx="9144000" cy="42863"/>
          </a:xfrm>
          <a:prstGeom prst="rect">
            <a:avLst/>
          </a:prstGeom>
          <a:solidFill>
            <a:srgbClr val="FFCC00"/>
          </a:solidFill>
          <a:ln w="9525">
            <a:noFill/>
            <a:miter lim="800000"/>
            <a:headEnd/>
            <a:tailEnd/>
          </a:ln>
        </p:spPr>
        <p:txBody>
          <a:bodyPr wrap="none" anchor="ctr"/>
          <a:lstStyle/>
          <a:p>
            <a:endParaRPr lang="en-US" b="1" dirty="0">
              <a:solidFill>
                <a:srgbClr val="000000"/>
              </a:solidFill>
            </a:endParaRPr>
          </a:p>
        </p:txBody>
      </p:sp>
      <p:sp>
        <p:nvSpPr>
          <p:cNvPr id="2053" name="Rectangle 3"/>
          <p:cNvSpPr>
            <a:spLocks noGrp="1" noChangeArrowheads="1"/>
          </p:cNvSpPr>
          <p:nvPr>
            <p:ph type="title"/>
          </p:nvPr>
        </p:nvSpPr>
        <p:spPr bwMode="auto">
          <a:xfrm>
            <a:off x="1320800" y="227013"/>
            <a:ext cx="6172200" cy="292100"/>
          </a:xfrm>
          <a:prstGeom prst="rect">
            <a:avLst/>
          </a:prstGeom>
          <a:noFill/>
          <a:ln w="9525">
            <a:noFill/>
            <a:miter lim="800000"/>
            <a:headEnd/>
            <a:tailEnd/>
          </a:ln>
          <a:effectLst>
            <a:outerShdw dist="17961" dir="2700000" algn="ctr" rotWithShape="0">
              <a:schemeClr val="tx1"/>
            </a:outerShdw>
          </a:effectLst>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2054" name="Rectangle 20"/>
          <p:cNvSpPr>
            <a:spLocks noGrp="1" noChangeArrowheads="1"/>
          </p:cNvSpPr>
          <p:nvPr>
            <p:ph type="body" idx="1"/>
          </p:nvPr>
        </p:nvSpPr>
        <p:spPr bwMode="auto">
          <a:xfrm>
            <a:off x="457200" y="1006475"/>
            <a:ext cx="8229600" cy="52117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Slide Number Placeholder 4"/>
          <p:cNvSpPr txBox="1">
            <a:spLocks noGrp="1"/>
          </p:cNvSpPr>
          <p:nvPr/>
        </p:nvSpPr>
        <p:spPr bwMode="auto">
          <a:xfrm>
            <a:off x="8305800" y="6245225"/>
            <a:ext cx="533400" cy="476250"/>
          </a:xfrm>
          <a:prstGeom prst="rect">
            <a:avLst/>
          </a:prstGeom>
          <a:noFill/>
          <a:ln>
            <a:noFill/>
          </a:ln>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AEB83D30-E3E6-4B02-9FDB-F0522FDC26DD}" type="slidenum">
              <a:rPr lang="en-US" sz="1000" b="1" smtClean="0">
                <a:solidFill>
                  <a:srgbClr val="000000"/>
                </a:solidFill>
              </a:rPr>
              <a:pPr algn="r" eaLnBrk="1" hangingPunct="1">
                <a:defRPr/>
              </a:pPr>
              <a:t>‹#›</a:t>
            </a:fld>
            <a:endParaRPr lang="en-US" sz="1000" b="1" dirty="0" smtClean="0">
              <a:solidFill>
                <a:srgbClr val="000000"/>
              </a:solidFill>
            </a:endParaRPr>
          </a:p>
        </p:txBody>
      </p:sp>
      <p:sp>
        <p:nvSpPr>
          <p:cNvPr id="2056" name="Rectangle 34"/>
          <p:cNvSpPr>
            <a:spLocks noChangeArrowheads="1"/>
          </p:cNvSpPr>
          <p:nvPr/>
        </p:nvSpPr>
        <p:spPr bwMode="auto">
          <a:xfrm>
            <a:off x="236538" y="6265863"/>
            <a:ext cx="8907462" cy="490537"/>
          </a:xfrm>
          <a:prstGeom prst="rect">
            <a:avLst/>
          </a:prstGeom>
          <a:noFill/>
          <a:ln w="9525">
            <a:noFill/>
            <a:miter lim="800000"/>
            <a:headEnd/>
            <a:tailEnd/>
          </a:ln>
        </p:spPr>
        <p:txBody>
          <a:bodyPr/>
          <a:lstStyle/>
          <a:p>
            <a:pPr algn="ctr" eaLnBrk="0" hangingPunct="0"/>
            <a:endParaRPr lang="en-US" sz="900" b="1" dirty="0">
              <a:solidFill>
                <a:srgbClr val="000000"/>
              </a:solidFill>
            </a:endParaRPr>
          </a:p>
          <a:p>
            <a:pPr algn="ctr" eaLnBrk="0" hangingPunct="0"/>
            <a:r>
              <a:rPr lang="en-US" sz="900" b="1" dirty="0">
                <a:solidFill>
                  <a:srgbClr val="000000"/>
                </a:solidFill>
              </a:rPr>
              <a:t> GPS III Program Purposes Only</a:t>
            </a:r>
          </a:p>
          <a:p>
            <a:pPr algn="ctr" eaLnBrk="0" hangingPunct="0"/>
            <a:r>
              <a:rPr lang="en-US" sz="900" b="1" dirty="0">
                <a:solidFill>
                  <a:srgbClr val="000000"/>
                </a:solidFill>
              </a:rPr>
              <a:t>This document is ITAR controlled.  Use or disclosure of this information is subject to the restrictions on the Title Page of this document.</a:t>
            </a:r>
          </a:p>
        </p:txBody>
      </p:sp>
      <p:pic>
        <p:nvPicPr>
          <p:cNvPr id="2057" name="Picture 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19075" y="0"/>
            <a:ext cx="788988" cy="762000"/>
          </a:xfrm>
          <a:prstGeom prst="rect">
            <a:avLst/>
          </a:prstGeom>
          <a:noFill/>
          <a:ln w="9525">
            <a:noFill/>
            <a:miter lim="800000"/>
            <a:headEnd/>
            <a:tailEnd/>
          </a:ln>
        </p:spPr>
      </p:pic>
      <p:pic>
        <p:nvPicPr>
          <p:cNvPr id="2058" name="Picture 2" descr="C:\Documents and Settings\gsdavis\Desktop\Exelis-4424\ENG\ITT_Exelis_c.jpg"/>
          <p:cNvPicPr>
            <a:picLocks noChangeAspect="1" noChangeArrowheads="1"/>
          </p:cNvPicPr>
          <p:nvPr/>
        </p:nvPicPr>
        <p:blipFill>
          <a:blip r:embed="rId14" cstate="print"/>
          <a:srcRect/>
          <a:stretch>
            <a:fillRect/>
          </a:stretch>
        </p:blipFill>
        <p:spPr bwMode="auto">
          <a:xfrm>
            <a:off x="577850" y="6342063"/>
            <a:ext cx="1104900" cy="214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38" r:id="rId1"/>
    <p:sldLayoutId id="2147484827" r:id="rId2"/>
    <p:sldLayoutId id="2147484828" r:id="rId3"/>
    <p:sldLayoutId id="2147484829" r:id="rId4"/>
    <p:sldLayoutId id="2147484830" r:id="rId5"/>
    <p:sldLayoutId id="2147484831" r:id="rId6"/>
    <p:sldLayoutId id="2147484832" r:id="rId7"/>
    <p:sldLayoutId id="2147484833" r:id="rId8"/>
    <p:sldLayoutId id="2147484839" r:id="rId9"/>
    <p:sldLayoutId id="2147484840" r:id="rId10"/>
  </p:sldLayoutIdLst>
  <p:hf hdr="0" ftr="0" dt="0"/>
  <p:txStyles>
    <p:titleStyle>
      <a:lvl1pPr algn="l" rtl="0" eaLnBrk="0" fontAlgn="base" hangingPunct="0">
        <a:lnSpc>
          <a:spcPct val="80000"/>
        </a:lnSpc>
        <a:spcBef>
          <a:spcPct val="0"/>
        </a:spcBef>
        <a:spcAft>
          <a:spcPct val="0"/>
        </a:spcAft>
        <a:defRPr sz="2400" b="1">
          <a:solidFill>
            <a:schemeClr val="bg1"/>
          </a:solidFill>
          <a:latin typeface="Arial" charset="0"/>
          <a:ea typeface="+mj-ea"/>
          <a:cs typeface="+mj-cs"/>
        </a:defRPr>
      </a:lvl1pPr>
      <a:lvl2pPr algn="l" rtl="0" eaLnBrk="0" fontAlgn="base" hangingPunct="0">
        <a:lnSpc>
          <a:spcPct val="80000"/>
        </a:lnSpc>
        <a:spcBef>
          <a:spcPct val="0"/>
        </a:spcBef>
        <a:spcAft>
          <a:spcPct val="0"/>
        </a:spcAft>
        <a:defRPr sz="2400" b="1">
          <a:solidFill>
            <a:schemeClr val="bg1"/>
          </a:solidFill>
          <a:latin typeface="Arial" pitchFamily="34" charset="0"/>
        </a:defRPr>
      </a:lvl2pPr>
      <a:lvl3pPr algn="l" rtl="0" eaLnBrk="0" fontAlgn="base" hangingPunct="0">
        <a:lnSpc>
          <a:spcPct val="80000"/>
        </a:lnSpc>
        <a:spcBef>
          <a:spcPct val="0"/>
        </a:spcBef>
        <a:spcAft>
          <a:spcPct val="0"/>
        </a:spcAft>
        <a:defRPr sz="2400" b="1">
          <a:solidFill>
            <a:schemeClr val="bg1"/>
          </a:solidFill>
          <a:latin typeface="Arial" pitchFamily="34" charset="0"/>
        </a:defRPr>
      </a:lvl3pPr>
      <a:lvl4pPr algn="l" rtl="0" eaLnBrk="0" fontAlgn="base" hangingPunct="0">
        <a:lnSpc>
          <a:spcPct val="80000"/>
        </a:lnSpc>
        <a:spcBef>
          <a:spcPct val="0"/>
        </a:spcBef>
        <a:spcAft>
          <a:spcPct val="0"/>
        </a:spcAft>
        <a:defRPr sz="2400" b="1">
          <a:solidFill>
            <a:schemeClr val="bg1"/>
          </a:solidFill>
          <a:latin typeface="Arial" pitchFamily="34" charset="0"/>
        </a:defRPr>
      </a:lvl4pPr>
      <a:lvl5pPr algn="l" rtl="0" eaLnBrk="0" fontAlgn="base" hangingPunct="0">
        <a:lnSpc>
          <a:spcPct val="80000"/>
        </a:lnSpc>
        <a:spcBef>
          <a:spcPct val="0"/>
        </a:spcBef>
        <a:spcAft>
          <a:spcPct val="0"/>
        </a:spcAft>
        <a:defRPr sz="2400" b="1">
          <a:solidFill>
            <a:schemeClr val="bg1"/>
          </a:solidFill>
          <a:latin typeface="Arial" pitchFamily="34" charset="0"/>
        </a:defRPr>
      </a:lvl5pPr>
      <a:lvl6pPr marL="457200" algn="l" rtl="0" fontAlgn="base">
        <a:lnSpc>
          <a:spcPct val="80000"/>
        </a:lnSpc>
        <a:spcBef>
          <a:spcPct val="0"/>
        </a:spcBef>
        <a:spcAft>
          <a:spcPct val="0"/>
        </a:spcAft>
        <a:defRPr sz="2400" b="1">
          <a:solidFill>
            <a:schemeClr val="bg1"/>
          </a:solidFill>
          <a:latin typeface="Arial" pitchFamily="34" charset="0"/>
        </a:defRPr>
      </a:lvl6pPr>
      <a:lvl7pPr marL="914400" algn="l" rtl="0" fontAlgn="base">
        <a:lnSpc>
          <a:spcPct val="80000"/>
        </a:lnSpc>
        <a:spcBef>
          <a:spcPct val="0"/>
        </a:spcBef>
        <a:spcAft>
          <a:spcPct val="0"/>
        </a:spcAft>
        <a:defRPr sz="2400" b="1">
          <a:solidFill>
            <a:schemeClr val="bg1"/>
          </a:solidFill>
          <a:latin typeface="Arial" pitchFamily="34" charset="0"/>
        </a:defRPr>
      </a:lvl7pPr>
      <a:lvl8pPr marL="1371600" algn="l" rtl="0" fontAlgn="base">
        <a:lnSpc>
          <a:spcPct val="80000"/>
        </a:lnSpc>
        <a:spcBef>
          <a:spcPct val="0"/>
        </a:spcBef>
        <a:spcAft>
          <a:spcPct val="0"/>
        </a:spcAft>
        <a:defRPr sz="2400" b="1">
          <a:solidFill>
            <a:schemeClr val="bg1"/>
          </a:solidFill>
          <a:latin typeface="Arial" pitchFamily="34" charset="0"/>
        </a:defRPr>
      </a:lvl8pPr>
      <a:lvl9pPr marL="1828800" algn="l" rtl="0" fontAlgn="base">
        <a:lnSpc>
          <a:spcPct val="80000"/>
        </a:lnSpc>
        <a:spcBef>
          <a:spcPct val="0"/>
        </a:spcBef>
        <a:spcAft>
          <a:spcPct val="0"/>
        </a:spcAft>
        <a:defRPr sz="2400" b="1">
          <a:solidFill>
            <a:schemeClr val="bg1"/>
          </a:solidFill>
          <a:latin typeface="Arial" pitchFamily="34" charset="0"/>
        </a:defRPr>
      </a:lvl9pPr>
    </p:titleStyle>
    <p:bodyStyle>
      <a:lvl1pPr marL="241300" indent="-241300" algn="l" rtl="0" eaLnBrk="0" fontAlgn="base" hangingPunct="0">
        <a:spcBef>
          <a:spcPct val="40000"/>
        </a:spcBef>
        <a:spcAft>
          <a:spcPct val="0"/>
        </a:spcAft>
        <a:buClr>
          <a:schemeClr val="accent2"/>
        </a:buClr>
        <a:buFont typeface="Arial" charset="0"/>
        <a:buBlip>
          <a:blip r:embed="rId15"/>
        </a:buBlip>
        <a:defRPr>
          <a:solidFill>
            <a:schemeClr val="tx1"/>
          </a:solidFill>
          <a:latin typeface="Arial" charset="0"/>
          <a:ea typeface="+mn-ea"/>
          <a:cs typeface="+mn-cs"/>
        </a:defRPr>
      </a:lvl1pPr>
      <a:lvl2pPr marL="500063" indent="-249238" algn="l" rtl="0" eaLnBrk="0" fontAlgn="base" hangingPunct="0">
        <a:spcBef>
          <a:spcPct val="10000"/>
        </a:spcBef>
        <a:spcAft>
          <a:spcPct val="0"/>
        </a:spcAft>
        <a:buChar char="–"/>
        <a:defRPr>
          <a:solidFill>
            <a:schemeClr val="tx1"/>
          </a:solidFill>
          <a:latin typeface="Arial" charset="0"/>
        </a:defRPr>
      </a:lvl2pPr>
      <a:lvl3pPr marL="733425" indent="-223838" algn="l" rtl="0" eaLnBrk="0" fontAlgn="base" hangingPunct="0">
        <a:spcBef>
          <a:spcPct val="10000"/>
        </a:spcBef>
        <a:spcAft>
          <a:spcPct val="0"/>
        </a:spcAft>
        <a:buChar char="•"/>
        <a:defRPr sz="1400">
          <a:solidFill>
            <a:schemeClr val="tx1"/>
          </a:solidFill>
          <a:latin typeface="Arial" charset="0"/>
        </a:defRPr>
      </a:lvl3pPr>
      <a:lvl4pPr marL="947738" indent="-207963" algn="l" rtl="0" eaLnBrk="0" fontAlgn="base" hangingPunct="0">
        <a:spcBef>
          <a:spcPct val="10000"/>
        </a:spcBef>
        <a:spcAft>
          <a:spcPct val="0"/>
        </a:spcAft>
        <a:buChar char="–"/>
        <a:defRPr sz="1400">
          <a:solidFill>
            <a:schemeClr val="tx1"/>
          </a:solidFill>
          <a:latin typeface="Arial" charset="0"/>
        </a:defRPr>
      </a:lvl4pPr>
      <a:lvl5pPr marL="1147763" indent="-198438" algn="l" rtl="0" eaLnBrk="0" fontAlgn="base" hangingPunct="0">
        <a:spcBef>
          <a:spcPct val="10000"/>
        </a:spcBef>
        <a:spcAft>
          <a:spcPct val="0"/>
        </a:spcAft>
        <a:buChar char="•"/>
        <a:defRPr sz="1400">
          <a:solidFill>
            <a:schemeClr val="tx1"/>
          </a:solidFill>
          <a:latin typeface="Arial" charset="0"/>
        </a:defRPr>
      </a:lvl5pPr>
      <a:lvl6pPr marL="1604963" indent="-198438" algn="l" rtl="0" fontAlgn="base">
        <a:lnSpc>
          <a:spcPct val="90000"/>
        </a:lnSpc>
        <a:spcBef>
          <a:spcPct val="20000"/>
        </a:spcBef>
        <a:spcAft>
          <a:spcPct val="0"/>
        </a:spcAft>
        <a:buChar char="•"/>
        <a:defRPr>
          <a:solidFill>
            <a:schemeClr val="tx1"/>
          </a:solidFill>
          <a:latin typeface="+mn-lt"/>
        </a:defRPr>
      </a:lvl6pPr>
      <a:lvl7pPr marL="2062163" indent="-198438" algn="l" rtl="0" fontAlgn="base">
        <a:lnSpc>
          <a:spcPct val="90000"/>
        </a:lnSpc>
        <a:spcBef>
          <a:spcPct val="20000"/>
        </a:spcBef>
        <a:spcAft>
          <a:spcPct val="0"/>
        </a:spcAft>
        <a:buChar char="•"/>
        <a:defRPr>
          <a:solidFill>
            <a:schemeClr val="tx1"/>
          </a:solidFill>
          <a:latin typeface="+mn-lt"/>
        </a:defRPr>
      </a:lvl7pPr>
      <a:lvl8pPr marL="2519363" indent="-198438" algn="l" rtl="0" fontAlgn="base">
        <a:lnSpc>
          <a:spcPct val="90000"/>
        </a:lnSpc>
        <a:spcBef>
          <a:spcPct val="20000"/>
        </a:spcBef>
        <a:spcAft>
          <a:spcPct val="0"/>
        </a:spcAft>
        <a:buChar char="•"/>
        <a:defRPr>
          <a:solidFill>
            <a:schemeClr val="tx1"/>
          </a:solidFill>
          <a:latin typeface="+mn-lt"/>
        </a:defRPr>
      </a:lvl8pPr>
      <a:lvl9pPr marL="2976563" indent="-198438" algn="l" rtl="0" fontAlgn="base">
        <a:lnSpc>
          <a:spcPct val="90000"/>
        </a:lnSpc>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onegs.exelisinc.com/projects/gpsIII/_layouts/xlviewer.aspx?id=/projects/gpsIII/SharedDocuments/XTRM%20Delta%20SIQT%20SCCB%20Documents/XMTRSTE%20ATP%20SW%20DR%20Matrix%20with%20Testing%20and%20Documentation%20Info.xlsx&amp;Source=https://onegs.exelisinc.com/projects/gpsIII/SharedDocuments/Forms/AllItems.aspx?RootFolder=/projects/gpsIII/SharedDocuments/XTRM%20Delta%20SIQT%20SCCB%20Documents&amp;FolderCTID=0x012000DA06EB90EB22874497D49E6CFE69ECDF&amp;View=%7b1118887C-9804-47A2-AE18-1A3336BDBE42%7d&amp;InitialTabId=Ribbon.Document&amp;VisibilityContext=WSSTabPersistence&amp;DefaultItemOpen=1&amp;DefaultItemOpen=1" TargetMode="External"/><Relationship Id="rId3" Type="http://schemas.openxmlformats.org/officeDocument/2006/relationships/hyperlink" Target="https://onegs.exelisinc.com/projects/gpsIII/SharedDocuments/XTRM%20Delta%20SIQT%20SCCB%20Documents/TRR%20Checklist%20_%20May%2014th%202013.pdf" TargetMode="External"/><Relationship Id="rId7" Type="http://schemas.openxmlformats.org/officeDocument/2006/relationships/hyperlink" Target="https://onegs.exelisinc.com/projects/gpsIII/SharedDocuments/XTRM%20Delta%20SIQT%20SCCB%20Documents/XMTR%20STE%20SW%20TRR%202013%2005%2014.pptx" TargetMode="External"/><Relationship Id="rId2" Type="http://schemas.openxmlformats.org/officeDocument/2006/relationships/hyperlink" Target="https://onegs.exelisinc.com/projects/gpsIII/_layouts/xlviewer.aspx?id=/projects/gpsIII/SharedDocuments/XTRM%20Delta%20SIQT%20SCCB%20Documents/11%20TRR%20Checklist.xlsx&amp;Source=https://onegs.exelisinc.com/projects/gpsIII/SharedDocuments/Forms/AllItems.aspx?RootFolder=/projects/gpsIII/SharedDocuments/XTRM%20Delta%20SIQT%20SCCB%20Documents&amp;FolderCTID=0x012000DA06EB90EB22874497D49E6CFE69ECDF&amp;View=%7b1118887C-9804-47A2-AE18-1A3336BDBE42%7d&amp;InitialTabId=Ribbon.Document&amp;VisibilityContext=WSSTabPersistence&amp;DefaultItemOpen=1&amp;DefaultItemOpen=1" TargetMode="External"/><Relationship Id="rId1" Type="http://schemas.openxmlformats.org/officeDocument/2006/relationships/slideLayout" Target="../slideLayouts/slideLayout7.xml"/><Relationship Id="rId6" Type="http://schemas.openxmlformats.org/officeDocument/2006/relationships/hyperlink" Target="https://onegs.exelisinc.com/projects/gpsIII/SharedDocuments/XTRM%20Delta%20SIQT%20SCCB%20Documents/TRR%20Attendance%20May%2014th.pdf" TargetMode="External"/><Relationship Id="rId5" Type="http://schemas.openxmlformats.org/officeDocument/2006/relationships/hyperlink" Target="https://onegs.exelisinc.com/projects/gpsIII/SharedDocuments/XTRM%20Delta%20SIQT%20SCCB%20Documents/TRR%20Attendance%20Sheet-4-2-13.pptx" TargetMode="External"/><Relationship Id="rId4" Type="http://schemas.openxmlformats.org/officeDocument/2006/relationships/hyperlink" Target="https://onegs.exelisinc.com/projects/gpsIII/SharedDocuments/XTRM%20Delta%20SIQT%20SCCB%20Documents/TRR_OutBrief_Attendance_List.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onegs.exelisinc.com/projects/gpsIII/SharedDocuments/Forms/AllItems.aspx?RootFolder=/projects/gpsIII/SharedDocuments/XTRM%20Delta%20SIQT%20SCCB%20Documents/XMTR%20July%203%202013%20SCCB&amp;FolderCTID=0x012000DA06EB90EB22874497D49E6CFE69ECDF&amp;View=%7b1118887C-9804-47A2-AE18-1A3336BDBE42%7d" TargetMode="External"/><Relationship Id="rId2" Type="http://schemas.openxmlformats.org/officeDocument/2006/relationships/hyperlink" Target="https://onegs.exelisinc.com/projects/gpsIII/SharedDocuments/XTRM%20Delta%20SIQT%20SCCB%20Documents/XMTR%20STE%20SW%20Post%20dSIQT%20Review%202013%2005%2014.pptx" TargetMode="External"/><Relationship Id="rId1" Type="http://schemas.openxmlformats.org/officeDocument/2006/relationships/slideLayout" Target="../slideLayouts/slideLayout7.xml"/><Relationship Id="rId4" Type="http://schemas.openxmlformats.org/officeDocument/2006/relationships/hyperlink" Target="https://onegs.exelisinc.com/projects/gpsIII/SharedDocuments/XTRM%20Delta%20SIQT%20SCCB%20Documents/XMTR%20STE%20TSW%20dSIQP%20Final%20STAR%20(Test%20Report).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onegs.exelisinc.com/projects/gpsIII/SharedDocuments/2013%20TSW%20and%20FSW%20SIQT%20Prep/TRR%20SIQT%20Training%20Presentation_RO.pptx"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s://onegs.exelisinc.com/projects/gpsIII/SharedDocuments/2013%20TSW%20and%20FSW%20SIQT%20Prep/TSW_SIQT_PracticeDryRun_Testcase_Execution_Status_ByMinutes%20(2).xlsx" TargetMode="External"/><Relationship Id="rId3" Type="http://schemas.openxmlformats.org/officeDocument/2006/relationships/hyperlink" Target="https://onegs.exelisinc.com/projects/gpsIII/Contract%20Info/Exhibit%20C1%20Compliance%20Documents-Technical%20Documents/MIL-STD-1521%20BT%20Technical%20Reviews%20and%20Audits%20for%20Systems%20Equipment%20and%20Comp%20SW/SOW_1521B_tailoring.doc" TargetMode="External"/><Relationship Id="rId7" Type="http://schemas.openxmlformats.org/officeDocument/2006/relationships/hyperlink" Target="https://onegs.exelisinc.com/projects/gpsIII/SharedDocuments/Forms/AllItems.aspx?RootFolder=/projects/gpsIII/SharedDocuments/2013%20TSW%20and%20FSW%20SIQT%20Prep/Document%20Configuration&amp;FolderCTID=0x012000DA06EB90EB22874497D49E6CFE69ECDF&amp;View=%7b1118887C-9804-47A2-AE18-1A3336BDBE42%7d" TargetMode="External"/><Relationship Id="rId2" Type="http://schemas.openxmlformats.org/officeDocument/2006/relationships/hyperlink" Target="https://onegs.exelisinc.com/projects/gpsIII/SharedDocuments/Lockheed%20Documents/SDP/Rev%20H/3GPS-PN-07-0101%20SDP%20Rev%20%20H%20121911.pdf" TargetMode="External"/><Relationship Id="rId1" Type="http://schemas.openxmlformats.org/officeDocument/2006/relationships/slideLayout" Target="../slideLayouts/slideLayout7.xml"/><Relationship Id="rId6" Type="http://schemas.openxmlformats.org/officeDocument/2006/relationships/hyperlink" Target="https://onegs.exelisinc.com/projects/gpsIII/SharedDocuments/Forms/AllItems.aspx?RootFolder=/projects/gpsIII/SharedDocuments/2013%20TSW%20and%20FSW%20SIQT%20Prep/TSW%20Documents%20-%20Latest%20on%20WGC%20as%20of%20July%2031%202013&amp;FolderCTID=0x012000DA06EB90EB22874497D49E6CFE69ECDF&amp;View=%7b1118887C-9804-47A2-AE18-1A3336BDBE42%7d" TargetMode="External"/><Relationship Id="rId5" Type="http://schemas.openxmlformats.org/officeDocument/2006/relationships/hyperlink" Target="https://onegs.exelisinc.com/projects/gpsIII/SharedDocuments/2013%20TSW%20and%20FSW%20SIQT%20Prep/11%20TRR%20Checklist.xlsx" TargetMode="External"/><Relationship Id="rId4" Type="http://schemas.openxmlformats.org/officeDocument/2006/relationships/hyperlink" Target="https://onegs.exelisinc.com/projects/gpsIII/SharedDocuments/2013%20TSW%20and%20FSW%20SIQT%20Prep/SOW_1521B_tailoring.docx"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ARP4761"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en.wikipedia.org/wiki/Hazard_analysis"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https://onegs.exelisinc.com/projects/gpsIII/SharedDocuments/XTRM%20Delta%20SIQT%20SCCB%20Documents/Page%2058%20Dry%20Run2%20Redline.pdf"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negs.exelisinc.com/projects/gpsIII/SharedDocuments/XTRM%20Delta%20SIQT%20SCCB%20Documents/Page%2058%20Dry%20Run2%20Redline.pdf"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95298"/>
            <a:ext cx="7772400" cy="787908"/>
          </a:xfrm>
        </p:spPr>
        <p:txBody>
          <a:bodyPr/>
          <a:lstStyle/>
          <a:p>
            <a:r>
              <a:rPr lang="en-US" dirty="0" smtClean="0"/>
              <a:t>Test Readiness Review(TRR) and Software Item Qualification Test (SIQT) </a:t>
            </a:r>
            <a:endParaRPr lang="en-US" dirty="0"/>
          </a:p>
        </p:txBody>
      </p:sp>
      <p:sp>
        <p:nvSpPr>
          <p:cNvPr id="3" name="Subtitle 2"/>
          <p:cNvSpPr>
            <a:spLocks noGrp="1"/>
          </p:cNvSpPr>
          <p:nvPr>
            <p:ph type="subTitle" idx="1"/>
          </p:nvPr>
        </p:nvSpPr>
        <p:spPr/>
        <p:txBody>
          <a:bodyPr/>
          <a:lstStyle/>
          <a:p>
            <a:r>
              <a:rPr lang="en-US" sz="2400" dirty="0" smtClean="0"/>
              <a:t>Lunch and Learn</a:t>
            </a:r>
          </a:p>
          <a:p>
            <a:r>
              <a:rPr lang="en-US" dirty="0" smtClean="0"/>
              <a:t>Instructor: Rose Osborne</a:t>
            </a:r>
            <a:endParaRPr lang="en-US" dirty="0"/>
          </a:p>
        </p:txBody>
      </p:sp>
      <p:sp>
        <p:nvSpPr>
          <p:cNvPr id="4" name="Slide Number Placeholder 3"/>
          <p:cNvSpPr>
            <a:spLocks noGrp="1"/>
          </p:cNvSpPr>
          <p:nvPr>
            <p:ph type="sldNum" sz="quarter" idx="10"/>
          </p:nvPr>
        </p:nvSpPr>
        <p:spPr/>
        <p:txBody>
          <a:bodyPr/>
          <a:lstStyle/>
          <a:p>
            <a:pPr>
              <a:defRPr/>
            </a:pPr>
            <a:fld id="{86D3FEF3-87E5-4C79-B54A-7A1B80C337CD}" type="slidenum">
              <a:rPr lang="en-US" smtClean="0"/>
              <a:pPr>
                <a:defRPr/>
              </a:pPr>
              <a:t>1</a:t>
            </a:fld>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212735" y="60972"/>
            <a:ext cx="7232996" cy="590931"/>
          </a:xfrm>
        </p:spPr>
        <p:txBody>
          <a:bodyPr/>
          <a:lstStyle/>
          <a:p>
            <a:r>
              <a:rPr lang="en-US" dirty="0" smtClean="0"/>
              <a:t>Test Readiness Review  (TRR) Preparation: </a:t>
            </a:r>
            <a:endParaRPr lang="en-US" dirty="0"/>
          </a:p>
        </p:txBody>
      </p:sp>
      <p:sp>
        <p:nvSpPr>
          <p:cNvPr id="12" name="Text Placeholder 11"/>
          <p:cNvSpPr>
            <a:spLocks noGrp="1"/>
          </p:cNvSpPr>
          <p:nvPr>
            <p:ph type="body" sz="quarter" idx="17"/>
          </p:nvPr>
        </p:nvSpPr>
        <p:spPr>
          <a:xfrm>
            <a:off x="321224" y="690726"/>
            <a:ext cx="8440737" cy="5568757"/>
          </a:xfrm>
        </p:spPr>
        <p:txBody>
          <a:bodyPr/>
          <a:lstStyle/>
          <a:p>
            <a:pPr marL="601663" lvl="1" indent="-342900">
              <a:buNone/>
            </a:pPr>
            <a:endParaRPr lang="en-US" sz="1200" dirty="0" smtClean="0">
              <a:solidFill>
                <a:srgbClr val="00B0F0"/>
              </a:solidFill>
            </a:endParaRPr>
          </a:p>
          <a:p>
            <a:pPr marL="342900" lvl="2" indent="-342900">
              <a:spcBef>
                <a:spcPct val="40000"/>
              </a:spcBef>
              <a:buClr>
                <a:schemeClr val="accent2"/>
              </a:buClr>
              <a:buFont typeface="+mj-lt"/>
              <a:buAutoNum type="arabicPeriod" startAt="6"/>
            </a:pPr>
            <a:r>
              <a:rPr lang="en-US" sz="1400" dirty="0" smtClean="0"/>
              <a:t>Test Software Status – Provide information about the adequacy and readiness of test software, Scripts or data processing tools</a:t>
            </a:r>
          </a:p>
          <a:p>
            <a:pPr marL="757238" lvl="4" indent="-342900">
              <a:spcBef>
                <a:spcPct val="40000"/>
              </a:spcBef>
              <a:buClr>
                <a:schemeClr val="accent2"/>
              </a:buClr>
            </a:pPr>
            <a:r>
              <a:rPr lang="en-US" sz="1200" dirty="0" smtClean="0"/>
              <a:t>Matrix listing test software, software tools, Inputs, dB, test cases, test scripts, etc  – Provide a detailed configuration matrix that has been verified to be accurate by Independent Group so no issues are found by SQA</a:t>
            </a:r>
          </a:p>
          <a:p>
            <a:pPr marL="342900" indent="-342900">
              <a:buNone/>
            </a:pPr>
            <a:r>
              <a:rPr lang="en-US" sz="1400" dirty="0" smtClean="0"/>
              <a:t>7. 	Test Facilities Status – That portion of the TRR presentation that provides information about the adequacy and readiness of test facilities;  hardware and STE/COTS STE Calibration Status,  hardware sealed by QA. </a:t>
            </a:r>
            <a:br>
              <a:rPr lang="en-US" sz="1400" dirty="0" smtClean="0"/>
            </a:br>
            <a:endParaRPr lang="en-US" sz="1400" dirty="0" smtClean="0"/>
          </a:p>
          <a:p>
            <a:pPr marL="342900" indent="-342900">
              <a:buFont typeface="+mj-lt"/>
              <a:buAutoNum type="arabicPeriod" startAt="6"/>
            </a:pPr>
            <a:r>
              <a:rPr lang="en-US" sz="1400" dirty="0" smtClean="0"/>
              <a:t>Test Personnel Status – Provides information about the adequacy and readiness of test personnel</a:t>
            </a:r>
          </a:p>
          <a:p>
            <a:pPr marL="800100" lvl="1" indent="-342900">
              <a:buFont typeface="Wingdings" pitchFamily="2" charset="2"/>
              <a:buChar char="v"/>
            </a:pPr>
            <a:r>
              <a:rPr lang="en-US" sz="1400" dirty="0"/>
              <a:t> Required skills</a:t>
            </a:r>
          </a:p>
          <a:p>
            <a:pPr marL="800100" lvl="1" indent="-342900">
              <a:buFont typeface="Wingdings" pitchFamily="2" charset="2"/>
              <a:buChar char="v"/>
            </a:pPr>
            <a:r>
              <a:rPr lang="en-US" sz="1400" dirty="0"/>
              <a:t> Additional training needed</a:t>
            </a:r>
          </a:p>
          <a:p>
            <a:pPr marL="800100" lvl="1" indent="-342900">
              <a:buFont typeface="Wingdings" pitchFamily="2" charset="2"/>
              <a:buChar char="v"/>
            </a:pPr>
            <a:r>
              <a:rPr lang="en-US" sz="1400" dirty="0" smtClean="0"/>
              <a:t> Certifications </a:t>
            </a:r>
            <a:r>
              <a:rPr lang="en-US" sz="1400" dirty="0"/>
              <a:t>required (including Certified Test Conductor, if necessary</a:t>
            </a:r>
            <a:r>
              <a:rPr lang="en-US" sz="1400" dirty="0" smtClean="0"/>
              <a:t>)</a:t>
            </a:r>
          </a:p>
          <a:p>
            <a:pPr marL="800100" lvl="1" indent="-342900">
              <a:buFont typeface="Wingdings" pitchFamily="2" charset="2"/>
              <a:buChar char="v"/>
            </a:pPr>
            <a:r>
              <a:rPr lang="en-US" sz="1400" dirty="0" smtClean="0"/>
              <a:t> Require security</a:t>
            </a:r>
          </a:p>
          <a:p>
            <a:pPr marL="1033462" lvl="2" indent="-342900">
              <a:buFont typeface="Wingdings" pitchFamily="2" charset="2"/>
              <a:buChar char="v"/>
            </a:pPr>
            <a:r>
              <a:rPr lang="en-US" sz="1200" dirty="0" smtClean="0"/>
              <a:t>Who will be conducting the test, collecting results, SQA</a:t>
            </a:r>
            <a:r>
              <a:rPr lang="en-US" sz="1200" dirty="0"/>
              <a:t/>
            </a:r>
            <a:br>
              <a:rPr lang="en-US" sz="1200" dirty="0"/>
            </a:br>
            <a:endParaRPr lang="en-US" sz="1200" dirty="0"/>
          </a:p>
          <a:p>
            <a:pPr marL="342900" indent="-342900">
              <a:buFont typeface="+mj-lt"/>
              <a:buAutoNum type="arabicPeriod" startAt="9"/>
            </a:pPr>
            <a:r>
              <a:rPr lang="en-US" sz="1400" dirty="0" smtClean="0"/>
              <a:t>Test Safety – That portion of the TRR presentation that provides information about the adequacy of mitigation of potential hazards to personnel, products, equipment, and facilities including System Safety Engineering</a:t>
            </a:r>
            <a:br>
              <a:rPr lang="en-US" sz="1400" dirty="0" smtClean="0"/>
            </a:br>
            <a:endParaRPr lang="en-US" sz="1400" dirty="0" smtClean="0"/>
          </a:p>
          <a:p>
            <a:pPr marL="342900" indent="-342900">
              <a:buFont typeface="+mj-lt"/>
              <a:buAutoNum type="arabicPeriod" startAt="9"/>
            </a:pPr>
            <a:r>
              <a:rPr lang="en-US" sz="1400" dirty="0" smtClean="0"/>
              <a:t> Test Schedule – Provides information about the test start date, duration, and shifts and time for data and test results evaluation. Plan Software Acceptance Review</a:t>
            </a:r>
            <a:br>
              <a:rPr lang="en-US" sz="1400" dirty="0" smtClean="0"/>
            </a:br>
            <a:endParaRPr lang="en-US" sz="1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1370676" y="233786"/>
            <a:ext cx="7001933" cy="295466"/>
          </a:xfrm>
          <a:prstGeom prst="rect">
            <a:avLst/>
          </a:prstGeom>
        </p:spPr>
        <p:txBody>
          <a:bodyPr/>
          <a:lstStyle/>
          <a:p>
            <a:pPr lvl="0" eaLnBrk="0" hangingPunct="0">
              <a:lnSpc>
                <a:spcPct val="80000"/>
              </a:lnSpc>
              <a:defRPr/>
            </a:pPr>
            <a:r>
              <a:rPr lang="en-US" sz="2400" dirty="0" smtClean="0">
                <a:solidFill>
                  <a:schemeClr val="bg1"/>
                </a:solidFill>
              </a:rPr>
              <a:t>Test Readiness Review  (TRR) Preparation: </a:t>
            </a:r>
            <a:endParaRPr kumimoji="0" lang="en-US" sz="1400" b="1" i="0" u="none" strike="noStrike" kern="0" cap="none" spc="0" normalizeH="0" baseline="0" noProof="0" dirty="0">
              <a:ln>
                <a:noFill/>
              </a:ln>
              <a:solidFill>
                <a:schemeClr val="bg1"/>
              </a:solidFill>
              <a:effectLst/>
              <a:uLnTx/>
              <a:uFillTx/>
              <a:latin typeface="Arial" charset="0"/>
              <a:ea typeface="+mj-ea"/>
              <a:cs typeface="+mj-cs"/>
            </a:endParaRPr>
          </a:p>
        </p:txBody>
      </p:sp>
      <p:sp>
        <p:nvSpPr>
          <p:cNvPr id="6" name="TextBox 5"/>
          <p:cNvSpPr txBox="1"/>
          <p:nvPr/>
        </p:nvSpPr>
        <p:spPr>
          <a:xfrm>
            <a:off x="558800" y="1016000"/>
            <a:ext cx="8195733" cy="1600438"/>
          </a:xfrm>
          <a:prstGeom prst="rect">
            <a:avLst/>
          </a:prstGeom>
          <a:noFill/>
        </p:spPr>
        <p:txBody>
          <a:bodyPr wrap="square" rtlCol="0">
            <a:spAutoFit/>
          </a:bodyPr>
          <a:lstStyle/>
          <a:p>
            <a:pPr marL="342900" indent="-342900"/>
            <a:r>
              <a:rPr lang="en-US" sz="1400" dirty="0" smtClean="0"/>
              <a:t>11.  TRR Action Item List Status – Provide the status and description of any open action items that pertain to this test event.</a:t>
            </a:r>
            <a:br>
              <a:rPr lang="en-US" sz="1400" dirty="0" smtClean="0"/>
            </a:br>
            <a:endParaRPr lang="en-US" sz="1400" dirty="0" smtClean="0"/>
          </a:p>
          <a:p>
            <a:pPr marL="342900" indent="-342900">
              <a:buAutoNum type="arabicPeriod" startAt="12"/>
            </a:pPr>
            <a:r>
              <a:rPr lang="en-US" sz="1400" dirty="0" smtClean="0"/>
              <a:t>Approval-to-Proceed Form – An OK-to-Proceed statement form with concurrence signatures from Program Management, Quality Engineering, SW Test Engineer, Test Conductor and the Customer (As appropriate) – this approval needs to be asked and documented in the TRR meeting minutes.</a:t>
            </a:r>
          </a:p>
          <a:p>
            <a:pPr marL="342900" indent="-342900">
              <a:buAutoNum type="arabicPeriod" startAt="12"/>
            </a:pPr>
            <a:endParaRPr lang="en-US" sz="14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386" y="782468"/>
            <a:ext cx="7913716" cy="5324535"/>
          </a:xfrm>
          <a:prstGeom prst="rect">
            <a:avLst/>
          </a:prstGeom>
        </p:spPr>
        <p:txBody>
          <a:bodyPr wrap="square">
            <a:spAutoFit/>
          </a:bodyPr>
          <a:lstStyle/>
          <a:p>
            <a:pPr marL="342900" indent="-342900"/>
            <a:r>
              <a:rPr lang="en-US" sz="1600" dirty="0" smtClean="0"/>
              <a:t>Summary </a:t>
            </a:r>
          </a:p>
          <a:p>
            <a:pPr marL="342900" indent="-342900"/>
            <a:endParaRPr lang="en-US" sz="1600" dirty="0" smtClean="0"/>
          </a:p>
          <a:p>
            <a:pPr marL="342900" indent="-342900">
              <a:buFont typeface="+mj-lt"/>
              <a:buAutoNum type="arabicPeriod"/>
            </a:pPr>
            <a:r>
              <a:rPr lang="en-US" sz="1400" dirty="0" smtClean="0"/>
              <a:t>CDRLs/SDRLs SVD approved and released. SQA has witnessed build and installation IAW SVD.</a:t>
            </a:r>
          </a:p>
          <a:p>
            <a:pPr marL="342900" indent="-342900">
              <a:buFont typeface="+mj-lt"/>
              <a:buAutoNum type="arabicPeriod"/>
            </a:pPr>
            <a:endParaRPr lang="en-US" sz="1400" dirty="0" smtClean="0"/>
          </a:p>
          <a:p>
            <a:pPr marL="342900" indent="-342900">
              <a:buFont typeface="+mj-lt"/>
              <a:buAutoNum type="arabicPeriod"/>
            </a:pPr>
            <a:r>
              <a:rPr lang="en-US" sz="1400" dirty="0" smtClean="0"/>
              <a:t> All  SI (CSCIs), Test Scripts, Test Cases, Test Input Data are to be under Software Configuration Controls and in Windchill before start TRR. Test Tools configuration are to be verified.  SCM Record to be presented at TRR.</a:t>
            </a:r>
          </a:p>
          <a:p>
            <a:pPr marL="342900" indent="-342900">
              <a:buFont typeface="+mj-lt"/>
              <a:buAutoNum type="arabicPeriod"/>
            </a:pPr>
            <a:endParaRPr lang="en-US" sz="1400" dirty="0" smtClean="0"/>
          </a:p>
          <a:p>
            <a:pPr marL="342900" indent="-342900">
              <a:buFont typeface="+mj-lt"/>
              <a:buAutoNum type="arabicPeriod"/>
            </a:pPr>
            <a:r>
              <a:rPr lang="en-US" sz="1400" dirty="0" smtClean="0"/>
              <a:t>Matrix of Configuration of UUT (TSW or FSW SI) and all equipment/hardware to be used at SIQT typed and final verified by SQA prior to TRR. Have test setup sealed by QA; Hardware may not be modified during SIQT.  Gate Test Area,</a:t>
            </a:r>
          </a:p>
          <a:p>
            <a:pPr marL="342900" indent="-342900">
              <a:buFont typeface="+mj-lt"/>
              <a:buAutoNum type="arabicPeriod"/>
            </a:pPr>
            <a:endParaRPr lang="en-US" sz="1400" dirty="0" smtClean="0"/>
          </a:p>
          <a:p>
            <a:pPr marL="342900" indent="-342900">
              <a:buFont typeface="+mj-lt"/>
              <a:buAutoNum type="arabicPeriod"/>
            </a:pPr>
            <a:r>
              <a:rPr lang="en-US" sz="1400" dirty="0" smtClean="0"/>
              <a:t>All STE and COTS STE  equipments needs to be with in calibration (make sure will not expire during the SIQT timeframe)</a:t>
            </a:r>
          </a:p>
          <a:p>
            <a:pPr marL="342900" indent="-342900">
              <a:buFont typeface="+mj-lt"/>
              <a:buAutoNum type="arabicPeriod"/>
            </a:pPr>
            <a:endParaRPr lang="en-US" sz="1400" dirty="0" smtClean="0"/>
          </a:p>
          <a:p>
            <a:pPr marL="342900" indent="-342900">
              <a:buFont typeface="+mj-lt"/>
              <a:buAutoNum type="arabicPeriod"/>
            </a:pPr>
            <a:r>
              <a:rPr lang="en-US" sz="1400" dirty="0" smtClean="0"/>
              <a:t>Master Software Test Plan and Software Test Procedure/Description Binder; make sure you have proper markings, page number, single sided, correct binder size. </a:t>
            </a:r>
          </a:p>
          <a:p>
            <a:pPr marL="342900" indent="-342900"/>
            <a:r>
              <a:rPr lang="en-US" sz="1400" dirty="0" smtClean="0"/>
              <a:t>	</a:t>
            </a:r>
          </a:p>
          <a:p>
            <a:pPr marL="342900" indent="-342900"/>
            <a:r>
              <a:rPr lang="en-US" sz="1400" dirty="0" smtClean="0"/>
              <a:t>6.    SWIT and Dry run redlines are verified. During SIQT Document any redlines must be done neatly in Master Test Procedure/Description;  Only use black pen for sign off. </a:t>
            </a:r>
          </a:p>
          <a:p>
            <a:pPr marL="342900" indent="-342900">
              <a:buFont typeface="+mj-lt"/>
              <a:buAutoNum type="arabicPeriod"/>
            </a:pPr>
            <a:endParaRPr lang="en-US" sz="1400" dirty="0" smtClean="0"/>
          </a:p>
          <a:p>
            <a:pPr marL="342900" indent="-342900"/>
            <a:r>
              <a:rPr lang="en-US" sz="1400" dirty="0" smtClean="0"/>
              <a:t>7.   Witness sign after each test, do not start a new test until the Previous test datasheet and hard copy results are signed off (Aerospace, LM, SQA)</a:t>
            </a:r>
          </a:p>
        </p:txBody>
      </p:sp>
      <p:sp>
        <p:nvSpPr>
          <p:cNvPr id="3" name="Title 9"/>
          <p:cNvSpPr txBox="1">
            <a:spLocks/>
          </p:cNvSpPr>
          <p:nvPr/>
        </p:nvSpPr>
        <p:spPr>
          <a:xfrm>
            <a:off x="1370676" y="233786"/>
            <a:ext cx="7001933" cy="295466"/>
          </a:xfrm>
          <a:prstGeom prst="rect">
            <a:avLst/>
          </a:prstGeom>
        </p:spPr>
        <p:txBody>
          <a:bodyPr/>
          <a:lstStyle/>
          <a:p>
            <a:pPr lvl="0" eaLnBrk="0" hangingPunct="0">
              <a:lnSpc>
                <a:spcPct val="80000"/>
              </a:lnSpc>
              <a:defRPr/>
            </a:pPr>
            <a:r>
              <a:rPr lang="en-US" sz="2400" dirty="0" smtClean="0">
                <a:solidFill>
                  <a:schemeClr val="bg1"/>
                </a:solidFill>
              </a:rPr>
              <a:t>Test Readiness Review  (TRR) Inputs: </a:t>
            </a:r>
            <a:endParaRPr kumimoji="0" lang="en-US" sz="1400" b="1" i="0" u="none" strike="noStrike" kern="0" cap="none" spc="0" normalizeH="0" baseline="0" noProof="0" dirty="0">
              <a:ln>
                <a:noFill/>
              </a:ln>
              <a:solidFill>
                <a:schemeClr val="bg1"/>
              </a:solidFill>
              <a:effectLst/>
              <a:uLnTx/>
              <a:uFillTx/>
              <a:latin typeface="Arial"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4617" y="1054953"/>
            <a:ext cx="3441968" cy="1200329"/>
          </a:xfrm>
          <a:prstGeom prst="rect">
            <a:avLst/>
          </a:prstGeom>
        </p:spPr>
        <p:txBody>
          <a:bodyPr wrap="none">
            <a:spAutoFit/>
          </a:bodyPr>
          <a:lstStyle/>
          <a:p>
            <a:r>
              <a:rPr lang="en-US" dirty="0">
                <a:hlinkClick r:id="rId2"/>
              </a:rPr>
              <a:t>11 TRR </a:t>
            </a:r>
            <a:r>
              <a:rPr lang="en-US" dirty="0" smtClean="0">
                <a:hlinkClick r:id="rId2"/>
              </a:rPr>
              <a:t>Checklist</a:t>
            </a:r>
            <a:endParaRPr lang="en-US" dirty="0" smtClean="0"/>
          </a:p>
          <a:p>
            <a:endParaRPr lang="en-US" dirty="0" smtClean="0">
              <a:hlinkClick r:id="rId3" action="ppaction://hlinkfile"/>
            </a:endParaRPr>
          </a:p>
          <a:p>
            <a:r>
              <a:rPr lang="en-US" dirty="0">
                <a:hlinkClick r:id="rId3" action="ppaction://hlinkfile"/>
              </a:rPr>
              <a:t>TRR Checklist _ May 14th 2013</a:t>
            </a:r>
            <a:endParaRPr lang="en-US" dirty="0"/>
          </a:p>
          <a:p>
            <a:endParaRPr lang="en-US" dirty="0">
              <a:hlinkClick r:id="rId3" action="ppaction://hlinkfile"/>
            </a:endParaRPr>
          </a:p>
        </p:txBody>
      </p:sp>
      <p:sp>
        <p:nvSpPr>
          <p:cNvPr id="3" name="Rectangle 2"/>
          <p:cNvSpPr/>
          <p:nvPr/>
        </p:nvSpPr>
        <p:spPr>
          <a:xfrm>
            <a:off x="930265" y="4664601"/>
            <a:ext cx="7879080" cy="1754326"/>
          </a:xfrm>
          <a:prstGeom prst="rect">
            <a:avLst/>
          </a:prstGeom>
        </p:spPr>
        <p:txBody>
          <a:bodyPr wrap="none">
            <a:spAutoFit/>
          </a:bodyPr>
          <a:lstStyle/>
          <a:p>
            <a:r>
              <a:rPr lang="en-US" dirty="0" err="1" smtClean="0">
                <a:hlinkClick r:id="rId4" action="ppaction://hlinkfile"/>
              </a:rPr>
              <a:t>TRR_OutBrief_Attendance_List</a:t>
            </a:r>
            <a:r>
              <a:rPr lang="en-US" dirty="0" smtClean="0"/>
              <a:t>  because I did not know this was done, I did</a:t>
            </a:r>
          </a:p>
          <a:p>
            <a:r>
              <a:rPr lang="en-US" dirty="0" smtClean="0"/>
              <a:t> not have a attendance form – so be prepare </a:t>
            </a:r>
            <a:r>
              <a:rPr lang="en-US" dirty="0" smtClean="0">
                <a:sym typeface="Wingdings" panose="05000000000000000000" pitchFamily="2" charset="2"/>
              </a:rPr>
              <a:t></a:t>
            </a:r>
            <a:endParaRPr lang="en-US" dirty="0" smtClean="0"/>
          </a:p>
          <a:p>
            <a:endParaRPr lang="en-US" dirty="0">
              <a:effectLst/>
            </a:endParaRPr>
          </a:p>
          <a:p>
            <a:endParaRPr lang="en-US" dirty="0" smtClean="0"/>
          </a:p>
          <a:p>
            <a:endParaRPr lang="en-US" dirty="0" smtClean="0"/>
          </a:p>
          <a:p>
            <a:endParaRPr lang="en-US" dirty="0">
              <a:effectLst/>
            </a:endParaRPr>
          </a:p>
        </p:txBody>
      </p:sp>
      <p:sp>
        <p:nvSpPr>
          <p:cNvPr id="4" name="Rectangle 3"/>
          <p:cNvSpPr/>
          <p:nvPr/>
        </p:nvSpPr>
        <p:spPr>
          <a:xfrm>
            <a:off x="904617" y="2368034"/>
            <a:ext cx="3288144" cy="1477328"/>
          </a:xfrm>
          <a:prstGeom prst="rect">
            <a:avLst/>
          </a:prstGeom>
        </p:spPr>
        <p:txBody>
          <a:bodyPr wrap="none">
            <a:spAutoFit/>
          </a:bodyPr>
          <a:lstStyle/>
          <a:p>
            <a:r>
              <a:rPr lang="en-US" dirty="0">
                <a:hlinkClick r:id="rId5" action="ppaction://hlinkpres?slideindex=1&amp;slidetitle="/>
              </a:rPr>
              <a:t>TRR Attendance </a:t>
            </a:r>
            <a:r>
              <a:rPr lang="en-US" dirty="0" smtClean="0">
                <a:hlinkClick r:id="rId5" action="ppaction://hlinkpres?slideindex=1&amp;slidetitle="/>
              </a:rPr>
              <a:t>Sheet-4-2-13</a:t>
            </a:r>
            <a:endParaRPr lang="en-US" dirty="0" smtClean="0"/>
          </a:p>
          <a:p>
            <a:r>
              <a:rPr lang="en-US" dirty="0">
                <a:hlinkClick r:id="rId6" action="ppaction://hlinkfile"/>
              </a:rPr>
              <a:t>TRR Attendance May 14th</a:t>
            </a:r>
            <a:endParaRPr lang="en-US" baseline="30000" dirty="0"/>
          </a:p>
          <a:p>
            <a:endParaRPr lang="en-US" dirty="0" smtClean="0"/>
          </a:p>
          <a:p>
            <a:endParaRPr lang="en-US" dirty="0"/>
          </a:p>
          <a:p>
            <a:endParaRPr lang="en-US" dirty="0"/>
          </a:p>
        </p:txBody>
      </p:sp>
      <p:sp>
        <p:nvSpPr>
          <p:cNvPr id="5" name="Rectangle 4"/>
          <p:cNvSpPr/>
          <p:nvPr/>
        </p:nvSpPr>
        <p:spPr>
          <a:xfrm>
            <a:off x="822067" y="3131920"/>
            <a:ext cx="4572000" cy="646331"/>
          </a:xfrm>
          <a:prstGeom prst="rect">
            <a:avLst/>
          </a:prstGeom>
        </p:spPr>
        <p:txBody>
          <a:bodyPr>
            <a:spAutoFit/>
          </a:bodyPr>
          <a:lstStyle/>
          <a:p>
            <a:r>
              <a:rPr lang="en-US" dirty="0" smtClean="0">
                <a:hlinkClick r:id="rId7" action="ppaction://hlinkpres?slideindex=1&amp;slidetitle="/>
              </a:rPr>
              <a:t> XMTR </a:t>
            </a:r>
            <a:r>
              <a:rPr lang="en-US" dirty="0">
                <a:hlinkClick r:id="rId7" action="ppaction://hlinkpres?slideindex=1&amp;slidetitle="/>
              </a:rPr>
              <a:t>STE SW TRR 2013 05 14</a:t>
            </a:r>
            <a:endParaRPr lang="en-US" dirty="0"/>
          </a:p>
          <a:p>
            <a:endParaRPr lang="en-US" dirty="0"/>
          </a:p>
        </p:txBody>
      </p:sp>
      <p:sp>
        <p:nvSpPr>
          <p:cNvPr id="6" name="Rectangle 5"/>
          <p:cNvSpPr/>
          <p:nvPr/>
        </p:nvSpPr>
        <p:spPr>
          <a:xfrm>
            <a:off x="904617" y="3751482"/>
            <a:ext cx="4572000" cy="646331"/>
          </a:xfrm>
          <a:prstGeom prst="rect">
            <a:avLst/>
          </a:prstGeom>
        </p:spPr>
        <p:txBody>
          <a:bodyPr>
            <a:spAutoFit/>
          </a:bodyPr>
          <a:lstStyle/>
          <a:p>
            <a:r>
              <a:rPr lang="en-US" dirty="0">
                <a:hlinkClick r:id="rId8"/>
              </a:rPr>
              <a:t>XMTRSTE ATP SW DR Matrix with Testing and Documentation Info</a:t>
            </a:r>
            <a:endParaRPr lang="en-US" dirty="0">
              <a:effectLst/>
            </a:endParaRPr>
          </a:p>
        </p:txBody>
      </p:sp>
      <p:sp>
        <p:nvSpPr>
          <p:cNvPr id="7" name="Rectangle 6"/>
          <p:cNvSpPr/>
          <p:nvPr/>
        </p:nvSpPr>
        <p:spPr>
          <a:xfrm>
            <a:off x="1549712" y="234434"/>
            <a:ext cx="5746438" cy="369332"/>
          </a:xfrm>
          <a:prstGeom prst="rect">
            <a:avLst/>
          </a:prstGeom>
        </p:spPr>
        <p:txBody>
          <a:bodyPr wrap="square">
            <a:spAutoFit/>
          </a:bodyPr>
          <a:lstStyle/>
          <a:p>
            <a:r>
              <a:rPr lang="en-US" dirty="0" smtClean="0">
                <a:solidFill>
                  <a:schemeClr val="bg1"/>
                </a:solidFill>
              </a:rPr>
              <a:t>Test Readiness Review  (TRR) Artifact samples</a:t>
            </a:r>
            <a:endParaRPr lang="en-US" dirty="0"/>
          </a:p>
        </p:txBody>
      </p:sp>
    </p:spTree>
    <p:extLst>
      <p:ext uri="{BB962C8B-B14F-4D97-AF65-F5344CB8AC3E}">
        <p14:creationId xmlns:p14="http://schemas.microsoft.com/office/powerpoint/2010/main" xmlns="" val="3223692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400" y="1015201"/>
            <a:ext cx="7905600" cy="3970318"/>
          </a:xfrm>
          <a:prstGeom prst="rect">
            <a:avLst/>
          </a:prstGeom>
        </p:spPr>
        <p:txBody>
          <a:bodyPr wrap="square">
            <a:spAutoFit/>
          </a:bodyPr>
          <a:lstStyle/>
          <a:p>
            <a:r>
              <a:rPr lang="en-US" sz="1400" dirty="0" smtClean="0"/>
              <a:t>Source </a:t>
            </a:r>
            <a:r>
              <a:rPr lang="en-US" sz="1400" b="1" i="1" dirty="0" smtClean="0"/>
              <a:t>NAVSTAR GLOBAL POSITIONING SYSTEM (GPS) III Phase B</a:t>
            </a:r>
          </a:p>
          <a:p>
            <a:r>
              <a:rPr lang="en-US" sz="1400" dirty="0" smtClean="0"/>
              <a:t>Software Development Plan ,  Document No. 3GPS-PN  Revision H 19 Dec 2011</a:t>
            </a:r>
          </a:p>
          <a:p>
            <a:endParaRPr lang="en-US" sz="1400" dirty="0" smtClean="0"/>
          </a:p>
          <a:p>
            <a:r>
              <a:rPr lang="en-US" sz="1400" dirty="0" smtClean="0"/>
              <a:t>5.9             Software Item Qualification Testing  </a:t>
            </a:r>
          </a:p>
          <a:p>
            <a:endParaRPr lang="en-US" sz="1400" dirty="0" smtClean="0"/>
          </a:p>
          <a:p>
            <a:r>
              <a:rPr lang="en-US" sz="1400" dirty="0" smtClean="0"/>
              <a:t>5.9.1 	Independence in Software Item Qualification Testing  </a:t>
            </a:r>
          </a:p>
          <a:p>
            <a:endParaRPr lang="en-US" sz="1400" dirty="0" smtClean="0"/>
          </a:p>
          <a:p>
            <a:r>
              <a:rPr lang="en-US" sz="1400" dirty="0" smtClean="0"/>
              <a:t>5.9.2 	Testing on the Target Computer System  </a:t>
            </a:r>
          </a:p>
          <a:p>
            <a:endParaRPr lang="en-US" sz="1400" dirty="0" smtClean="0"/>
          </a:p>
          <a:p>
            <a:r>
              <a:rPr lang="en-US" sz="1400" dirty="0" smtClean="0"/>
              <a:t>5.9.3 	Preparing for Software Item Qualification Testing </a:t>
            </a:r>
          </a:p>
          <a:p>
            <a:r>
              <a:rPr lang="en-US" sz="1400" dirty="0" smtClean="0"/>
              <a:t> </a:t>
            </a:r>
          </a:p>
          <a:p>
            <a:r>
              <a:rPr lang="en-US" sz="1400" dirty="0" smtClean="0"/>
              <a:t>5.9.4 	Dry Run of Software Item Qualification Testing </a:t>
            </a:r>
          </a:p>
          <a:p>
            <a:r>
              <a:rPr lang="en-US" sz="1400" dirty="0" smtClean="0"/>
              <a:t> </a:t>
            </a:r>
          </a:p>
          <a:p>
            <a:r>
              <a:rPr lang="en-US" sz="1400" dirty="0" smtClean="0"/>
              <a:t>5.9.5 	Performing Software Item Qualification Testing </a:t>
            </a:r>
          </a:p>
          <a:p>
            <a:r>
              <a:rPr lang="en-US" sz="1400" dirty="0" smtClean="0"/>
              <a:t> </a:t>
            </a:r>
          </a:p>
          <a:p>
            <a:r>
              <a:rPr lang="en-US" sz="1400" dirty="0" smtClean="0"/>
              <a:t>5.9.6 	Revision and Retesting  </a:t>
            </a:r>
          </a:p>
          <a:p>
            <a:endParaRPr lang="en-US" sz="1400" dirty="0" smtClean="0"/>
          </a:p>
          <a:p>
            <a:r>
              <a:rPr lang="en-US" sz="1400" dirty="0" smtClean="0"/>
              <a:t>5.9.7 	Analyzing and Recording Software Item Qualification Test Results  </a:t>
            </a:r>
            <a:endParaRPr lang="en-US" sz="1400" dirty="0"/>
          </a:p>
        </p:txBody>
      </p:sp>
      <p:sp>
        <p:nvSpPr>
          <p:cNvPr id="3" name="Title 1"/>
          <p:cNvSpPr txBox="1">
            <a:spLocks/>
          </p:cNvSpPr>
          <p:nvPr/>
        </p:nvSpPr>
        <p:spPr bwMode="auto">
          <a:xfrm>
            <a:off x="1049165" y="190324"/>
            <a:ext cx="7521257" cy="295466"/>
          </a:xfrm>
          <a:prstGeom prst="rect">
            <a:avLst/>
          </a:prstGeom>
          <a:noFill/>
          <a:ln w="9525">
            <a:noFill/>
            <a:miter lim="800000"/>
            <a:headEnd/>
            <a:tailEnd/>
          </a:ln>
          <a:effectLst>
            <a:outerShdw dist="17961" dir="2700000" algn="ctr" rotWithShape="0">
              <a:schemeClr val="tx1"/>
            </a:outerShdw>
          </a:effectLst>
        </p:spPr>
        <p:txBody>
          <a:bodyPr vert="horz" wrap="square" lIns="0" tIns="0" rIns="0" bIns="0" numCol="1" anchor="ctr" anchorCtr="0" compatLnSpc="1">
            <a:prstTxWarp prst="textNoShape">
              <a:avLst/>
            </a:prstTxWarp>
            <a:spAutoFit/>
          </a:bodyPr>
          <a:lstStyle/>
          <a:p>
            <a:pPr lvl="0" eaLnBrk="0" hangingPunct="0">
              <a:lnSpc>
                <a:spcPct val="80000"/>
              </a:lnSpc>
              <a:defRPr/>
            </a:pPr>
            <a:r>
              <a:rPr lang="en-US" sz="2400" b="1" dirty="0" smtClean="0">
                <a:solidFill>
                  <a:schemeClr val="bg1"/>
                </a:solidFill>
              </a:rPr>
              <a:t>Software Item Qualification Test (SIQT) Process</a:t>
            </a:r>
            <a:endParaRPr kumimoji="0" lang="en-US" sz="2400" b="1" i="0" u="none" strike="noStrike" kern="0" cap="none" spc="0" normalizeH="0" baseline="0" noProof="0" dirty="0" smtClean="0">
              <a:ln>
                <a:noFill/>
              </a:ln>
              <a:solidFill>
                <a:schemeClr val="bg1"/>
              </a:solidFill>
              <a:effectLst/>
              <a:uLnTx/>
              <a:uFillTx/>
              <a:latin typeface="Arial"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049165" y="-30840"/>
            <a:ext cx="7828828" cy="886397"/>
          </a:xfrm>
          <a:prstGeom prst="rect">
            <a:avLst/>
          </a:prstGeom>
          <a:noFill/>
          <a:ln w="9525">
            <a:noFill/>
            <a:miter lim="800000"/>
            <a:headEnd/>
            <a:tailEnd/>
          </a:ln>
          <a:effectLst>
            <a:outerShdw dist="17961" dir="2700000" algn="ctr" rotWithShape="0">
              <a:schemeClr val="tx1"/>
            </a:outerShdw>
          </a:effectLst>
        </p:spPr>
        <p:txBody>
          <a:bodyPr vert="horz" wrap="square" lIns="0" tIns="0" rIns="0" bIns="0" numCol="1" anchor="ctr" anchorCtr="0" compatLnSpc="1">
            <a:prstTxWarp prst="textNoShape">
              <a:avLst/>
            </a:prstTxWarp>
            <a:spAutoFit/>
          </a:bodyPr>
          <a:lstStyle/>
          <a:p>
            <a:pPr eaLnBrk="0" hangingPunct="0">
              <a:lnSpc>
                <a:spcPct val="80000"/>
              </a:lnSpc>
              <a:defRPr/>
            </a:pPr>
            <a:r>
              <a:rPr lang="en-US" sz="2400" b="1" kern="0" noProof="0" dirty="0" smtClean="0">
                <a:solidFill>
                  <a:schemeClr val="bg1"/>
                </a:solidFill>
                <a:ea typeface="+mj-ea"/>
                <a:cs typeface="+mj-cs"/>
              </a:rPr>
              <a:t> </a:t>
            </a:r>
          </a:p>
          <a:p>
            <a:pPr eaLnBrk="0" hangingPunct="0">
              <a:lnSpc>
                <a:spcPct val="80000"/>
              </a:lnSpc>
              <a:defRPr/>
            </a:pPr>
            <a:r>
              <a:rPr lang="en-US" sz="2400" b="1" dirty="0" smtClean="0">
                <a:solidFill>
                  <a:schemeClr val="bg1"/>
                </a:solidFill>
              </a:rPr>
              <a:t>Software Item Qualification Test (SIQT) Process</a:t>
            </a:r>
            <a:endParaRPr lang="en-US" sz="2400" b="1" kern="0" dirty="0" smtClean="0">
              <a:solidFill>
                <a:schemeClr val="bg1"/>
              </a:solidFill>
            </a:endParaRPr>
          </a:p>
          <a:p>
            <a:pPr lvl="0" eaLnBrk="0" hangingPunct="0">
              <a:lnSpc>
                <a:spcPct val="80000"/>
              </a:lnSpc>
              <a:defRPr/>
            </a:pPr>
            <a:endParaRPr kumimoji="0" lang="en-US" sz="2400" b="1" i="0" u="none" strike="noStrike" kern="0" cap="none" spc="0" normalizeH="0" baseline="0" noProof="0" dirty="0" smtClean="0">
              <a:ln>
                <a:noFill/>
              </a:ln>
              <a:solidFill>
                <a:schemeClr val="bg1"/>
              </a:solidFill>
              <a:effectLst/>
              <a:uLnTx/>
              <a:uFillTx/>
              <a:latin typeface="Arial" charset="0"/>
              <a:ea typeface="+mj-ea"/>
              <a:cs typeface="+mj-cs"/>
            </a:endParaRPr>
          </a:p>
        </p:txBody>
      </p:sp>
      <p:cxnSp>
        <p:nvCxnSpPr>
          <p:cNvPr id="23" name="Straight Arrow Connector 22"/>
          <p:cNvCxnSpPr>
            <a:endCxn id="21" idx="2"/>
          </p:cNvCxnSpPr>
          <p:nvPr/>
        </p:nvCxnSpPr>
        <p:spPr bwMode="auto">
          <a:xfrm>
            <a:off x="8130540" y="2417921"/>
            <a:ext cx="0" cy="0"/>
          </a:xfrm>
          <a:prstGeom prst="straightConnector1">
            <a:avLst/>
          </a:prstGeom>
          <a:solidFill>
            <a:schemeClr val="accent1"/>
          </a:solidFill>
          <a:ln w="12700" cap="flat" cmpd="sng" algn="ctr">
            <a:solidFill>
              <a:schemeClr val="tx1"/>
            </a:solidFill>
            <a:prstDash val="solid"/>
            <a:round/>
            <a:headEnd type="none" w="med" len="med"/>
            <a:tailEnd type="arrow"/>
          </a:ln>
          <a:effectLst>
            <a:prstShdw prst="shdw17" dist="17961" dir="2700000">
              <a:schemeClr val="tx1">
                <a:gamma/>
                <a:shade val="60000"/>
                <a:invGamma/>
              </a:schemeClr>
            </a:prstShdw>
          </a:effectLst>
        </p:spPr>
      </p:cxnSp>
      <p:sp>
        <p:nvSpPr>
          <p:cNvPr id="15" name="TextBox 14"/>
          <p:cNvSpPr txBox="1"/>
          <p:nvPr/>
        </p:nvSpPr>
        <p:spPr>
          <a:xfrm>
            <a:off x="190501" y="741078"/>
            <a:ext cx="8687492" cy="6278642"/>
          </a:xfrm>
          <a:prstGeom prst="rect">
            <a:avLst/>
          </a:prstGeom>
          <a:noFill/>
        </p:spPr>
        <p:txBody>
          <a:bodyPr wrap="square" rtlCol="0">
            <a:spAutoFit/>
          </a:bodyPr>
          <a:lstStyle/>
          <a:p>
            <a:endParaRPr lang="en-US" sz="1400" dirty="0" smtClean="0"/>
          </a:p>
          <a:p>
            <a:r>
              <a:rPr lang="en-US" sz="1400" dirty="0" smtClean="0"/>
              <a:t>The purpose of the Software Item Qualification Testing phase is to formally test the fully implemented software items and compare actual behavior to required behavior.</a:t>
            </a:r>
          </a:p>
          <a:p>
            <a:endParaRPr lang="en-US" sz="1400" dirty="0" smtClean="0"/>
          </a:p>
          <a:p>
            <a:pPr lvl="1">
              <a:buFont typeface="Wingdings" pitchFamily="2" charset="2"/>
              <a:buChar char="v"/>
            </a:pPr>
            <a:r>
              <a:rPr lang="en-US" sz="1400" dirty="0" smtClean="0"/>
              <a:t>	Software related problems are captured in a discrepancy report – </a:t>
            </a:r>
          </a:p>
          <a:p>
            <a:pPr lvl="2"/>
            <a:r>
              <a:rPr lang="en-US" sz="1400" dirty="0" err="1" smtClean="0"/>
              <a:t>Exelis</a:t>
            </a:r>
            <a:r>
              <a:rPr lang="en-US" sz="1400" dirty="0" smtClean="0"/>
              <a:t> goal is to encounter zero(0) defects</a:t>
            </a:r>
            <a:r>
              <a:rPr lang="en-US" sz="1400" dirty="0"/>
              <a:t> </a:t>
            </a:r>
            <a:r>
              <a:rPr lang="en-US" sz="1400" dirty="0" smtClean="0"/>
              <a:t>and NO redlines.  These should be addressed     during SWIT and Dry Run.</a:t>
            </a:r>
          </a:p>
          <a:p>
            <a:pPr lvl="2"/>
            <a:endParaRPr lang="en-US" sz="1400" dirty="0" smtClean="0"/>
          </a:p>
          <a:p>
            <a:pPr lvl="1">
              <a:buFont typeface="Wingdings" pitchFamily="2" charset="2"/>
              <a:buChar char="v"/>
            </a:pPr>
            <a:r>
              <a:rPr lang="en-US" sz="1400" dirty="0" smtClean="0"/>
              <a:t> 	Defects resulting in failure of flight software observed during SIQT or later will be entered 	into the LM FRACAS database.</a:t>
            </a:r>
            <a:br>
              <a:rPr lang="en-US" sz="1400" dirty="0" smtClean="0"/>
            </a:br>
            <a:endParaRPr lang="en-US" sz="1400" dirty="0" smtClean="0"/>
          </a:p>
          <a:p>
            <a:pPr lvl="1">
              <a:buFont typeface="Wingdings" pitchFamily="2" charset="2"/>
              <a:buChar char="v"/>
            </a:pPr>
            <a:r>
              <a:rPr lang="en-US" sz="1400" dirty="0" smtClean="0"/>
              <a:t> 	Prior to this point, software is in development and not subject to FRACAS reporting 	requirements. Only the eternal in </a:t>
            </a:r>
            <a:r>
              <a:rPr lang="en-US" sz="1400" dirty="0" err="1" smtClean="0"/>
              <a:t>ClearQuest</a:t>
            </a:r>
            <a:r>
              <a:rPr lang="en-US" sz="1400" dirty="0" smtClean="0"/>
              <a:t>® DR tracking database.</a:t>
            </a:r>
            <a:br>
              <a:rPr lang="en-US" sz="1400" dirty="0" smtClean="0"/>
            </a:br>
            <a:endParaRPr lang="en-US" sz="1400" dirty="0" smtClean="0"/>
          </a:p>
          <a:p>
            <a:pPr lvl="1">
              <a:buFont typeface="Wingdings" pitchFamily="2" charset="2"/>
              <a:buChar char="v"/>
            </a:pPr>
            <a:r>
              <a:rPr lang="en-US" sz="1400" dirty="0" smtClean="0"/>
              <a:t> 	The LM FRACAS database will not be populated for failures of non-flight software nor will it </a:t>
            </a:r>
          </a:p>
          <a:p>
            <a:pPr lvl="1"/>
            <a:r>
              <a:rPr lang="en-US" sz="1400" dirty="0"/>
              <a:t> </a:t>
            </a:r>
            <a:r>
              <a:rPr lang="en-US" sz="1400" dirty="0" smtClean="0"/>
              <a:t>         be  populated for software failures prior to SIQT.  All anomalies observed during these phases</a:t>
            </a:r>
          </a:p>
          <a:p>
            <a:pPr lvl="1"/>
            <a:r>
              <a:rPr lang="en-US" sz="1400" dirty="0"/>
              <a:t> </a:t>
            </a:r>
            <a:r>
              <a:rPr lang="en-US" sz="1400" dirty="0" smtClean="0"/>
              <a:t>         will be documented in </a:t>
            </a:r>
            <a:r>
              <a:rPr lang="en-US" sz="1400" dirty="0" err="1" smtClean="0"/>
              <a:t>ClearQuest</a:t>
            </a:r>
            <a:r>
              <a:rPr lang="en-US" sz="1400" dirty="0" smtClean="0"/>
              <a:t>®</a:t>
            </a:r>
            <a:br>
              <a:rPr lang="en-US" sz="1400" dirty="0" smtClean="0"/>
            </a:br>
            <a:endParaRPr lang="en-US" sz="1400" dirty="0" smtClean="0"/>
          </a:p>
          <a:p>
            <a:pPr lvl="1">
              <a:buFont typeface="Wingdings" pitchFamily="2" charset="2"/>
              <a:buChar char="v"/>
            </a:pPr>
            <a:r>
              <a:rPr lang="en-US" sz="1400" dirty="0" smtClean="0"/>
              <a:t> 	For software failures identified during SIQT, the notification requirement will be satisfied 	through GPSD </a:t>
            </a:r>
            <a:r>
              <a:rPr lang="en-US" sz="1400" dirty="0" smtClean="0">
                <a:solidFill>
                  <a:srgbClr val="FF0000"/>
                </a:solidFill>
              </a:rPr>
              <a:t>(Customer)  </a:t>
            </a:r>
            <a:r>
              <a:rPr lang="en-US" sz="1400" dirty="0" smtClean="0"/>
              <a:t>real-time participation. They witness the SIQT.</a:t>
            </a:r>
            <a:br>
              <a:rPr lang="en-US" sz="1400" dirty="0" smtClean="0"/>
            </a:br>
            <a:endParaRPr lang="en-US" sz="1400" dirty="0" smtClean="0"/>
          </a:p>
          <a:p>
            <a:pPr lvl="1">
              <a:buFont typeface="Wingdings" pitchFamily="2" charset="2"/>
              <a:buChar char="v"/>
            </a:pPr>
            <a:r>
              <a:rPr lang="en-US" sz="1400" dirty="0" smtClean="0"/>
              <a:t> 	Subsequent to SIQT and prior to Space Vehicle (SV) Assembly, Integration and Test 	(AI&amp;T), software failures will be reported to the </a:t>
            </a:r>
            <a:r>
              <a:rPr lang="en-US" sz="1400" dirty="0" smtClean="0">
                <a:solidFill>
                  <a:srgbClr val="FF0000"/>
                </a:solidFill>
              </a:rPr>
              <a:t>GPSD (Customer) </a:t>
            </a:r>
            <a:r>
              <a:rPr lang="en-US" sz="1400" dirty="0" smtClean="0"/>
              <a:t>or its designated </a:t>
            </a:r>
          </a:p>
          <a:p>
            <a:pPr lvl="1"/>
            <a:r>
              <a:rPr lang="en-US" sz="1400" dirty="0" smtClean="0"/>
              <a:t>          representative within one week of occurrence.</a:t>
            </a:r>
            <a:br>
              <a:rPr lang="en-US" sz="1400" dirty="0" smtClean="0"/>
            </a:br>
            <a:r>
              <a:rPr lang="en-US" sz="1000" dirty="0" smtClean="0"/>
              <a:t>  </a:t>
            </a:r>
          </a:p>
          <a:p>
            <a:pPr lvl="1"/>
            <a:r>
              <a:rPr lang="en-US" sz="1000" dirty="0" smtClean="0"/>
              <a:t>Note: </a:t>
            </a:r>
            <a:r>
              <a:rPr lang="en-US" sz="1000" b="1" dirty="0" smtClean="0"/>
              <a:t>SV AI&amp;T failures, </a:t>
            </a:r>
            <a:r>
              <a:rPr lang="en-US" sz="1000" b="1" dirty="0"/>
              <a:t>Lockheed Martin will notify </a:t>
            </a:r>
            <a:r>
              <a:rPr lang="en-US" sz="1000" b="1" dirty="0" smtClean="0"/>
              <a:t>the GPSD </a:t>
            </a:r>
            <a:r>
              <a:rPr lang="en-US" sz="1000" b="1" dirty="0"/>
              <a:t>or its designated representative within one working </a:t>
            </a:r>
            <a:r>
              <a:rPr lang="en-US" sz="1000" b="1" dirty="0" smtClean="0"/>
              <a:t>day.</a:t>
            </a:r>
            <a:r>
              <a:rPr lang="en-US" sz="1000" dirty="0"/>
              <a:t/>
            </a:r>
            <a:br>
              <a:rPr lang="en-US" sz="1000" dirty="0"/>
            </a:br>
            <a:endParaRPr lang="en-US" sz="1000" dirty="0"/>
          </a:p>
          <a:p>
            <a:pPr lvl="1"/>
            <a:endParaRPr lang="en-US" sz="1400" dirty="0" smtClean="0"/>
          </a:p>
          <a:p>
            <a:pPr lvl="1"/>
            <a:r>
              <a:rPr lang="en-US" sz="1400"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7601" y="170694"/>
            <a:ext cx="7134902" cy="683264"/>
          </a:xfrm>
          <a:prstGeom prst="rect">
            <a:avLst/>
          </a:prstGeom>
        </p:spPr>
        <p:txBody>
          <a:bodyPr wrap="none">
            <a:spAutoFit/>
          </a:bodyPr>
          <a:lstStyle/>
          <a:p>
            <a:pPr eaLnBrk="0" hangingPunct="0">
              <a:lnSpc>
                <a:spcPct val="80000"/>
              </a:lnSpc>
              <a:defRPr/>
            </a:pPr>
            <a:r>
              <a:rPr lang="en-US" sz="2400" b="1" dirty="0" smtClean="0">
                <a:solidFill>
                  <a:schemeClr val="bg1"/>
                </a:solidFill>
              </a:rPr>
              <a:t>Software Item Qualification Test (SIQT) Process</a:t>
            </a:r>
            <a:endParaRPr lang="en-US" sz="2400" b="1" kern="0" dirty="0" smtClean="0">
              <a:solidFill>
                <a:schemeClr val="bg1"/>
              </a:solidFill>
            </a:endParaRPr>
          </a:p>
          <a:p>
            <a:pPr lvl="0" eaLnBrk="0" hangingPunct="0">
              <a:lnSpc>
                <a:spcPct val="80000"/>
              </a:lnSpc>
              <a:defRPr/>
            </a:pPr>
            <a:endParaRPr lang="en-US" sz="2400" b="1" kern="0" dirty="0" smtClean="0">
              <a:solidFill>
                <a:schemeClr val="bg1"/>
              </a:solidFill>
            </a:endParaRPr>
          </a:p>
        </p:txBody>
      </p:sp>
      <p:sp>
        <p:nvSpPr>
          <p:cNvPr id="16" name="TextBox 15"/>
          <p:cNvSpPr txBox="1"/>
          <p:nvPr/>
        </p:nvSpPr>
        <p:spPr>
          <a:xfrm>
            <a:off x="540635" y="999067"/>
            <a:ext cx="8187267" cy="4185761"/>
          </a:xfrm>
          <a:prstGeom prst="rect">
            <a:avLst/>
          </a:prstGeom>
          <a:noFill/>
        </p:spPr>
        <p:txBody>
          <a:bodyPr wrap="square" rtlCol="0">
            <a:spAutoFit/>
          </a:bodyPr>
          <a:lstStyle/>
          <a:p>
            <a:r>
              <a:rPr lang="en-US" sz="1400" dirty="0" smtClean="0"/>
              <a:t>This activity will apply to both development and maintenance, although for maintenance testing is only a subset of the tests used for development are required to be run. This subset will be defined before the software transitions into maintenance mode, and will </a:t>
            </a:r>
            <a:r>
              <a:rPr lang="en-US" sz="1400" b="1" dirty="0" smtClean="0"/>
              <a:t>become the regression test suite </a:t>
            </a:r>
            <a:r>
              <a:rPr lang="en-US" sz="1400" dirty="0" smtClean="0"/>
              <a:t>that will be run against each maintenance build (new SIRNs).  The customer is invited to participate in the definition of the regression test suite.</a:t>
            </a:r>
          </a:p>
          <a:p>
            <a:endParaRPr lang="en-US" sz="1400" dirty="0" smtClean="0"/>
          </a:p>
          <a:p>
            <a:r>
              <a:rPr lang="en-US" sz="1400" dirty="0" smtClean="0"/>
              <a:t>Verification entry criteria are approved at the SIQT TRR:</a:t>
            </a:r>
          </a:p>
          <a:p>
            <a:pPr lvl="1"/>
            <a:endParaRPr lang="en-US" sz="1400" dirty="0" smtClean="0"/>
          </a:p>
          <a:p>
            <a:pPr lvl="1">
              <a:buFont typeface="Wingdings" pitchFamily="2" charset="2"/>
              <a:buChar char="v"/>
            </a:pPr>
            <a:r>
              <a:rPr lang="en-US" sz="1400" dirty="0" smtClean="0"/>
              <a:t> 	SIQT Test Plans and  Test Procedures / Test Descriptions</a:t>
            </a:r>
          </a:p>
          <a:p>
            <a:pPr lvl="1">
              <a:buFont typeface="Wingdings" pitchFamily="2" charset="2"/>
              <a:buChar char="v"/>
            </a:pPr>
            <a:endParaRPr lang="en-US" sz="1400" dirty="0" smtClean="0"/>
          </a:p>
          <a:p>
            <a:pPr lvl="1">
              <a:buFont typeface="Wingdings" pitchFamily="2" charset="2"/>
              <a:buChar char="v"/>
            </a:pPr>
            <a:r>
              <a:rPr lang="en-US" sz="1400" dirty="0" smtClean="0"/>
              <a:t> 	Peer Reviews of all SIQT Test Plans and SIQT Test Procedures are complete and signed 	off by the Verification and Validation team, and the respective Lockheed Martin SI CPE</a:t>
            </a:r>
          </a:p>
          <a:p>
            <a:pPr lvl="1"/>
            <a:endParaRPr lang="en-US" sz="1400" dirty="0" smtClean="0"/>
          </a:p>
          <a:p>
            <a:pPr lvl="1">
              <a:buFont typeface="Wingdings" pitchFamily="2" charset="2"/>
              <a:buChar char="v"/>
            </a:pPr>
            <a:r>
              <a:rPr lang="en-US" sz="1400" dirty="0" smtClean="0"/>
              <a:t> 	SCCB approval of SIQT Test Plan and SIQT Procedure </a:t>
            </a:r>
          </a:p>
          <a:p>
            <a:pPr lvl="2">
              <a:buFont typeface="Wingdings" pitchFamily="2" charset="2"/>
              <a:buChar char="v"/>
            </a:pPr>
            <a:r>
              <a:rPr lang="en-US" sz="1400" dirty="0" smtClean="0"/>
              <a:t>Approved by Aerospace, LM, and Exelis*(Windchill Approval)</a:t>
            </a:r>
          </a:p>
          <a:p>
            <a:pPr lvl="2">
              <a:buFont typeface="Wingdings" pitchFamily="2" charset="2"/>
              <a:buChar char="v"/>
            </a:pPr>
            <a:r>
              <a:rPr lang="en-US" sz="1400" dirty="0" smtClean="0"/>
              <a:t>Peer Review Closed  </a:t>
            </a:r>
          </a:p>
          <a:p>
            <a:pPr lvl="1">
              <a:buFont typeface="Wingdings" pitchFamily="2" charset="2"/>
              <a:buChar char="v"/>
            </a:pPr>
            <a:endParaRPr lang="en-US" sz="1400" dirty="0" smtClean="0"/>
          </a:p>
          <a:p>
            <a:pPr lvl="1">
              <a:buFont typeface="Wingdings" pitchFamily="2" charset="2"/>
              <a:buChar char="v"/>
            </a:pPr>
            <a:r>
              <a:rPr lang="en-US" sz="1400" dirty="0" smtClean="0"/>
              <a:t> 	The SIQT test environment has been approved via the SCCB and Lockheed Martin SI 	CPE  (document in matrix and verify accuracy – &gt; goes in the Software Test Report STR)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7601" y="170694"/>
            <a:ext cx="7134902" cy="387798"/>
          </a:xfrm>
          <a:prstGeom prst="rect">
            <a:avLst/>
          </a:prstGeom>
        </p:spPr>
        <p:txBody>
          <a:bodyPr wrap="none">
            <a:spAutoFit/>
          </a:bodyPr>
          <a:lstStyle/>
          <a:p>
            <a:pPr lvl="0" eaLnBrk="0" hangingPunct="0">
              <a:lnSpc>
                <a:spcPct val="80000"/>
              </a:lnSpc>
              <a:defRPr/>
            </a:pPr>
            <a:r>
              <a:rPr lang="en-US" sz="2400" b="1" dirty="0" smtClean="0">
                <a:solidFill>
                  <a:schemeClr val="bg1"/>
                </a:solidFill>
              </a:rPr>
              <a:t>Software Item Qualification Test (SIQT) Process</a:t>
            </a:r>
            <a:endParaRPr lang="en-US" sz="2400" b="1" kern="0" dirty="0" smtClean="0">
              <a:solidFill>
                <a:schemeClr val="bg1"/>
              </a:solidFill>
            </a:endParaRPr>
          </a:p>
        </p:txBody>
      </p:sp>
      <p:sp>
        <p:nvSpPr>
          <p:cNvPr id="16" name="TextBox 15"/>
          <p:cNvSpPr txBox="1"/>
          <p:nvPr/>
        </p:nvSpPr>
        <p:spPr>
          <a:xfrm>
            <a:off x="474133" y="999067"/>
            <a:ext cx="8187267" cy="3970318"/>
          </a:xfrm>
          <a:prstGeom prst="rect">
            <a:avLst/>
          </a:prstGeom>
          <a:noFill/>
        </p:spPr>
        <p:txBody>
          <a:bodyPr wrap="square" rtlCol="0">
            <a:spAutoFit/>
          </a:bodyPr>
          <a:lstStyle/>
          <a:p>
            <a:r>
              <a:rPr lang="en-US" sz="1400" dirty="0" smtClean="0"/>
              <a:t>Each of the units is complete, tested, and under SCM control via the SCCB (LM and Exelis)</a:t>
            </a:r>
          </a:p>
          <a:p>
            <a:endParaRPr lang="en-US" sz="1400" dirty="0" smtClean="0"/>
          </a:p>
          <a:p>
            <a:pPr lvl="1">
              <a:buFont typeface="Wingdings" pitchFamily="2" charset="2"/>
              <a:buChar char="v"/>
            </a:pPr>
            <a:r>
              <a:rPr lang="en-US" sz="1400" dirty="0" smtClean="0"/>
              <a:t> 	Verification Phase exit criteria is approved upon the following criteria successfully 	completed and signed off by each of the teammate’s respective IPT’s software lead and 	the respective Lockheed martin SI CPE(Chief Project Engineer) :</a:t>
            </a:r>
          </a:p>
          <a:p>
            <a:pPr lvl="1"/>
            <a:endParaRPr lang="en-US" sz="1400" dirty="0" smtClean="0"/>
          </a:p>
          <a:p>
            <a:pPr lvl="1">
              <a:buFont typeface="Wingdings" pitchFamily="2" charset="2"/>
              <a:buChar char="v"/>
            </a:pPr>
            <a:r>
              <a:rPr lang="en-US" sz="1400" dirty="0" smtClean="0"/>
              <a:t> 	Verification Test Procedures/Test Descriptions have been successfully executed with </a:t>
            </a:r>
          </a:p>
          <a:p>
            <a:pPr lvl="1"/>
            <a:r>
              <a:rPr lang="en-US" sz="1400" dirty="0" smtClean="0"/>
              <a:t>          the following items closed:</a:t>
            </a:r>
          </a:p>
          <a:p>
            <a:pPr lvl="1"/>
            <a:endParaRPr lang="en-US" sz="1400" dirty="0" smtClean="0"/>
          </a:p>
          <a:p>
            <a:pPr lvl="2">
              <a:buFont typeface="Wingdings" pitchFamily="2" charset="2"/>
              <a:buChar char="v"/>
            </a:pPr>
            <a:r>
              <a:rPr lang="en-US" sz="1400" dirty="0" smtClean="0"/>
              <a:t> Each Verification Test Procedure step has been executed with the correct results, verified by the tester, and reviewed and approved by the Verification and Validation team, Lockheed Martin SI CPE and SQA (LM &amp; Exelis).</a:t>
            </a:r>
          </a:p>
          <a:p>
            <a:pPr lvl="2"/>
            <a:endParaRPr lang="en-US" sz="1400" dirty="0" smtClean="0"/>
          </a:p>
          <a:p>
            <a:pPr lvl="2">
              <a:buFont typeface="Wingdings" pitchFamily="2" charset="2"/>
              <a:buChar char="v"/>
            </a:pPr>
            <a:r>
              <a:rPr lang="en-US" sz="1400" dirty="0" smtClean="0"/>
              <a:t> Test Results for each Test Procedure have undergone a Peer Review and are approved  by the Lockheed Martin SI CPE and SQA (LM &amp; Exelis). </a:t>
            </a:r>
            <a:r>
              <a:rPr lang="en-US" sz="1400" dirty="0" smtClean="0">
                <a:solidFill>
                  <a:srgbClr val="FF0000"/>
                </a:solidFill>
              </a:rPr>
              <a:t>Complete prior to TRR.</a:t>
            </a:r>
          </a:p>
          <a:p>
            <a:pPr lvl="2"/>
            <a:endParaRPr lang="en-US" sz="1400" dirty="0" smtClean="0"/>
          </a:p>
          <a:p>
            <a:pPr lvl="2">
              <a:buFont typeface="Wingdings" pitchFamily="2" charset="2"/>
              <a:buChar char="v"/>
            </a:pPr>
            <a:r>
              <a:rPr lang="en-US" sz="1400" dirty="0" smtClean="0"/>
              <a:t> All defects of severity levels 1, 2 and 3 have been signed off by the customer.</a:t>
            </a:r>
            <a:br>
              <a:rPr lang="en-US" sz="1400" dirty="0" smtClean="0"/>
            </a:br>
            <a:r>
              <a:rPr lang="en-US" sz="14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151468" y="233268"/>
            <a:ext cx="7036858" cy="295466"/>
          </a:xfrm>
          <a:prstGeom prst="rect">
            <a:avLst/>
          </a:prstGeom>
          <a:noFill/>
          <a:ln w="9525">
            <a:noFill/>
            <a:miter lim="800000"/>
            <a:headEnd/>
            <a:tailEnd/>
          </a:ln>
          <a:effectLst>
            <a:outerShdw dist="17961" dir="2700000" algn="ctr" rotWithShape="0">
              <a:schemeClr val="tx1"/>
            </a:outerShdw>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80000"/>
              </a:lnSpc>
              <a:spcBef>
                <a:spcPct val="0"/>
              </a:spcBef>
              <a:spcAft>
                <a:spcPct val="0"/>
              </a:spcAft>
              <a:buClrTx/>
              <a:buSzTx/>
              <a:buFontTx/>
              <a:buNone/>
              <a:tabLst/>
              <a:defRPr/>
            </a:pPr>
            <a:r>
              <a:rPr lang="en-US" sz="2400" b="1" kern="0" noProof="0" dirty="0" smtClean="0">
                <a:solidFill>
                  <a:schemeClr val="bg1"/>
                </a:solidFill>
                <a:ea typeface="+mj-ea"/>
                <a:cs typeface="+mj-cs"/>
              </a:rPr>
              <a:t>Independence in SW Item Qualification Testing</a:t>
            </a:r>
            <a:endParaRPr kumimoji="0" lang="en-US" sz="2400" b="1" i="0" u="none" strike="noStrike" kern="0" cap="none" spc="0" normalizeH="0" baseline="0" noProof="0" dirty="0" smtClean="0">
              <a:ln>
                <a:noFill/>
              </a:ln>
              <a:solidFill>
                <a:schemeClr val="bg1"/>
              </a:solidFill>
              <a:effectLst/>
              <a:uLnTx/>
              <a:uFillTx/>
              <a:latin typeface="Arial" charset="0"/>
              <a:ea typeface="+mj-ea"/>
              <a:cs typeface="+mj-cs"/>
            </a:endParaRPr>
          </a:p>
        </p:txBody>
      </p:sp>
      <p:sp>
        <p:nvSpPr>
          <p:cNvPr id="12" name="TextBox 11"/>
          <p:cNvSpPr txBox="1"/>
          <p:nvPr/>
        </p:nvSpPr>
        <p:spPr>
          <a:xfrm>
            <a:off x="575733" y="1049867"/>
            <a:ext cx="8043334" cy="4462760"/>
          </a:xfrm>
          <a:prstGeom prst="rect">
            <a:avLst/>
          </a:prstGeom>
          <a:noFill/>
        </p:spPr>
        <p:txBody>
          <a:bodyPr wrap="square" rtlCol="0">
            <a:spAutoFit/>
          </a:bodyPr>
          <a:lstStyle/>
          <a:p>
            <a:r>
              <a:rPr lang="en-US" sz="1400" dirty="0" smtClean="0"/>
              <a:t>Software item tests are conducted in accordance with procedures documented in the Software Test Description (STD) for each software item.  </a:t>
            </a:r>
          </a:p>
          <a:p>
            <a:endParaRPr lang="en-US" sz="1400" dirty="0" smtClean="0"/>
          </a:p>
          <a:p>
            <a:r>
              <a:rPr lang="en-US" sz="1400" dirty="0" smtClean="0"/>
              <a:t>The developer performs a “dry run” of the software item qualification test prior to running SIQT tests. </a:t>
            </a:r>
          </a:p>
          <a:p>
            <a:endParaRPr lang="en-US" sz="1400" dirty="0" smtClean="0"/>
          </a:p>
          <a:p>
            <a:r>
              <a:rPr lang="en-US" sz="1400" dirty="0" smtClean="0"/>
              <a:t>Independence in software item qualification testing does not preclude persons who performed detailed design or implementation of the software item from contributing to the process, for example, by contributing test cases that rely on knowledge of the software item’s internal implementation.</a:t>
            </a:r>
          </a:p>
          <a:p>
            <a:endParaRPr lang="en-US" sz="1400" dirty="0" smtClean="0"/>
          </a:p>
          <a:p>
            <a:r>
              <a:rPr lang="en-US" sz="1400" b="1" dirty="0" smtClean="0"/>
              <a:t>NOTE: Although a developer who wrote design or code for a particular function is allowed to write the test case, the same developer is not allowed to verify/sign off on the test results.</a:t>
            </a:r>
          </a:p>
          <a:p>
            <a:endParaRPr lang="en-US" sz="1400" b="1" dirty="0" smtClean="0"/>
          </a:p>
          <a:p>
            <a:r>
              <a:rPr lang="en-US" sz="1400" b="1" dirty="0" smtClean="0"/>
              <a:t>On GPS III we have Hamida Yaniero, Julie Fazio, Bill Wong, Willie Guan independently conducting the SIQT SWIT to ensure readiness for the formal SIQT.</a:t>
            </a:r>
          </a:p>
          <a:p>
            <a:endParaRPr lang="en-US" sz="1400" dirty="0" smtClean="0"/>
          </a:p>
          <a:p>
            <a:r>
              <a:rPr lang="en-US" sz="1400" dirty="0" smtClean="0"/>
              <a:t>All flight software items which are resident on the GPSIII space vehicle (s) are qualified at the respective teammate’s facility with dedicated testing resources. </a:t>
            </a:r>
          </a:p>
          <a:p>
            <a:endParaRPr lang="en-US" sz="1400" dirty="0" smtClean="0"/>
          </a:p>
          <a:p>
            <a:r>
              <a:rPr lang="en-US" sz="1400" dirty="0" smtClean="0"/>
              <a:t>The GPS III  NPE Test Software is also formally validated via a SIQT prior to the Flight Software SIQT.</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925" y="1448485"/>
            <a:ext cx="6877050" cy="923330"/>
          </a:xfrm>
          <a:prstGeom prst="rect">
            <a:avLst/>
          </a:prstGeom>
        </p:spPr>
        <p:txBody>
          <a:bodyPr wrap="square">
            <a:spAutoFit/>
          </a:bodyPr>
          <a:lstStyle/>
          <a:p>
            <a:r>
              <a:rPr lang="en-US" dirty="0" smtClean="0">
                <a:hlinkClick r:id="rId2" action="ppaction://hlinkpres?slideindex=1&amp;slidetitle="/>
              </a:rPr>
              <a:t>XMTR </a:t>
            </a:r>
            <a:r>
              <a:rPr lang="en-US" dirty="0">
                <a:hlinkClick r:id="rId2" action="ppaction://hlinkpres?slideindex=1&amp;slidetitle="/>
              </a:rPr>
              <a:t>STE SW Post </a:t>
            </a:r>
            <a:r>
              <a:rPr lang="en-US" dirty="0" err="1">
                <a:hlinkClick r:id="rId2" action="ppaction://hlinkpres?slideindex=1&amp;slidetitle="/>
              </a:rPr>
              <a:t>dSIQT</a:t>
            </a:r>
            <a:r>
              <a:rPr lang="en-US" dirty="0">
                <a:hlinkClick r:id="rId2" action="ppaction://hlinkpres?slideindex=1&amp;slidetitle="/>
              </a:rPr>
              <a:t> Review 2013 05 </a:t>
            </a:r>
            <a:r>
              <a:rPr lang="en-US" dirty="0" smtClean="0">
                <a:hlinkClick r:id="rId2" action="ppaction://hlinkpres?slideindex=1&amp;slidetitle="/>
              </a:rPr>
              <a:t>14</a:t>
            </a:r>
            <a:endParaRPr lang="en-US" dirty="0" smtClean="0"/>
          </a:p>
          <a:p>
            <a:endParaRPr lang="en-US" dirty="0">
              <a:effectLst/>
            </a:endParaRPr>
          </a:p>
          <a:p>
            <a:r>
              <a:rPr lang="en-US" dirty="0" smtClean="0"/>
              <a:t>Take Attendance and document if SIQT was accepted by team. </a:t>
            </a:r>
            <a:endParaRPr lang="en-US" dirty="0">
              <a:effectLst/>
            </a:endParaRPr>
          </a:p>
        </p:txBody>
      </p:sp>
      <p:sp>
        <p:nvSpPr>
          <p:cNvPr id="3" name="Rectangle 2"/>
          <p:cNvSpPr/>
          <p:nvPr/>
        </p:nvSpPr>
        <p:spPr>
          <a:xfrm>
            <a:off x="542924" y="3248337"/>
            <a:ext cx="7658099" cy="369332"/>
          </a:xfrm>
          <a:prstGeom prst="rect">
            <a:avLst/>
          </a:prstGeom>
        </p:spPr>
        <p:txBody>
          <a:bodyPr wrap="square">
            <a:spAutoFit/>
          </a:bodyPr>
          <a:lstStyle/>
          <a:p>
            <a:r>
              <a:rPr lang="en-US" dirty="0" smtClean="0"/>
              <a:t>Sample XMTR </a:t>
            </a:r>
            <a:r>
              <a:rPr lang="en-US" dirty="0"/>
              <a:t>STE TSW </a:t>
            </a:r>
            <a:r>
              <a:rPr lang="en-US" dirty="0" err="1"/>
              <a:t>dSIQP</a:t>
            </a:r>
            <a:r>
              <a:rPr lang="en-US" dirty="0"/>
              <a:t> Final STAR (Test Report</a:t>
            </a:r>
            <a:r>
              <a:rPr lang="en-US" dirty="0" smtClean="0"/>
              <a:t>): </a:t>
            </a:r>
            <a:endParaRPr lang="en-US" dirty="0">
              <a:effectLst/>
            </a:endParaRPr>
          </a:p>
        </p:txBody>
      </p:sp>
      <p:sp>
        <p:nvSpPr>
          <p:cNvPr id="4" name="Rectangle 3"/>
          <p:cNvSpPr/>
          <p:nvPr/>
        </p:nvSpPr>
        <p:spPr>
          <a:xfrm>
            <a:off x="619124" y="3627567"/>
            <a:ext cx="5276849" cy="1477328"/>
          </a:xfrm>
          <a:prstGeom prst="rect">
            <a:avLst/>
          </a:prstGeom>
        </p:spPr>
        <p:txBody>
          <a:bodyPr wrap="square">
            <a:spAutoFit/>
          </a:bodyPr>
          <a:lstStyle/>
          <a:p>
            <a:r>
              <a:rPr lang="en-US" dirty="0">
                <a:hlinkClick r:id="rId3" action="ppaction://hlinkfile"/>
              </a:rPr>
              <a:t>XMTR July 3 2013 </a:t>
            </a:r>
            <a:r>
              <a:rPr lang="en-US" dirty="0" smtClean="0">
                <a:hlinkClick r:id="rId3" action="ppaction://hlinkfile"/>
              </a:rPr>
              <a:t>SCCB</a:t>
            </a:r>
            <a:endParaRPr lang="en-US" dirty="0" smtClean="0"/>
          </a:p>
          <a:p>
            <a:endParaRPr lang="en-US" dirty="0">
              <a:effectLst/>
            </a:endParaRPr>
          </a:p>
          <a:p>
            <a:endParaRPr lang="en-US" dirty="0" smtClean="0"/>
          </a:p>
          <a:p>
            <a:r>
              <a:rPr lang="en-US" dirty="0">
                <a:hlinkClick r:id="rId4" action="ppaction://hlinkfile"/>
              </a:rPr>
              <a:t>XMTR STE TSW </a:t>
            </a:r>
            <a:r>
              <a:rPr lang="en-US" dirty="0" err="1">
                <a:hlinkClick r:id="rId4" action="ppaction://hlinkfile"/>
              </a:rPr>
              <a:t>dSIQP</a:t>
            </a:r>
            <a:r>
              <a:rPr lang="en-US" dirty="0">
                <a:hlinkClick r:id="rId4" action="ppaction://hlinkfile"/>
              </a:rPr>
              <a:t> Final STAR (Test Report)</a:t>
            </a:r>
            <a:endParaRPr lang="en-US" dirty="0"/>
          </a:p>
          <a:p>
            <a:endParaRPr lang="en-US" dirty="0">
              <a:effectLst/>
            </a:endParaRPr>
          </a:p>
        </p:txBody>
      </p:sp>
      <p:sp>
        <p:nvSpPr>
          <p:cNvPr id="5" name="Rectangle 4"/>
          <p:cNvSpPr/>
          <p:nvPr/>
        </p:nvSpPr>
        <p:spPr>
          <a:xfrm>
            <a:off x="1549712" y="234434"/>
            <a:ext cx="5746438" cy="369332"/>
          </a:xfrm>
          <a:prstGeom prst="rect">
            <a:avLst/>
          </a:prstGeom>
        </p:spPr>
        <p:txBody>
          <a:bodyPr wrap="square">
            <a:spAutoFit/>
          </a:bodyPr>
          <a:lstStyle/>
          <a:p>
            <a:r>
              <a:rPr lang="en-US" dirty="0" smtClean="0">
                <a:solidFill>
                  <a:schemeClr val="bg1"/>
                </a:solidFill>
              </a:rPr>
              <a:t>SIQT Artifact samples</a:t>
            </a:r>
            <a:endParaRPr lang="en-US" dirty="0"/>
          </a:p>
        </p:txBody>
      </p:sp>
    </p:spTree>
    <p:extLst>
      <p:ext uri="{BB962C8B-B14F-4D97-AF65-F5344CB8AC3E}">
        <p14:creationId xmlns:p14="http://schemas.microsoft.com/office/powerpoint/2010/main" xmlns="" val="1277521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320800" y="225330"/>
            <a:ext cx="6172200" cy="295466"/>
          </a:xfrm>
        </p:spPr>
        <p:txBody>
          <a:bodyPr/>
          <a:lstStyle/>
          <a:p>
            <a:r>
              <a:rPr lang="en-US" dirty="0" smtClean="0"/>
              <a:t>TRR , SIQT and STR Objectives</a:t>
            </a:r>
            <a:endParaRPr lang="en-US" dirty="0"/>
          </a:p>
        </p:txBody>
      </p:sp>
      <p:sp>
        <p:nvSpPr>
          <p:cNvPr id="12" name="Text Placeholder 11"/>
          <p:cNvSpPr>
            <a:spLocks noGrp="1"/>
          </p:cNvSpPr>
          <p:nvPr>
            <p:ph type="body" sz="quarter" idx="17"/>
          </p:nvPr>
        </p:nvSpPr>
        <p:spPr>
          <a:xfrm>
            <a:off x="379413" y="956734"/>
            <a:ext cx="8440737" cy="5213880"/>
          </a:xfrm>
        </p:spPr>
        <p:txBody>
          <a:bodyPr/>
          <a:lstStyle/>
          <a:p>
            <a:pPr>
              <a:buNone/>
            </a:pPr>
            <a:r>
              <a:rPr lang="en-US" sz="1400" dirty="0" smtClean="0"/>
              <a:t>	</a:t>
            </a:r>
          </a:p>
          <a:p>
            <a:pPr>
              <a:buNone/>
            </a:pPr>
            <a:r>
              <a:rPr lang="en-US" sz="1400" dirty="0" smtClean="0"/>
              <a:t>Training Objective:  </a:t>
            </a:r>
          </a:p>
          <a:p>
            <a:pPr>
              <a:buNone/>
            </a:pPr>
            <a:endParaRPr lang="en-US" sz="1400" dirty="0" smtClean="0"/>
          </a:p>
          <a:p>
            <a:pPr>
              <a:buFont typeface="Arial" pitchFamily="34" charset="0"/>
              <a:buChar char="•"/>
            </a:pPr>
            <a:r>
              <a:rPr lang="en-US" sz="1400" dirty="0" smtClean="0"/>
              <a:t>How to have a faultless Test Readiness Review(TRR) and satisfy Mil- STD- 1521B</a:t>
            </a:r>
          </a:p>
          <a:p>
            <a:pPr>
              <a:buFont typeface="Arial" pitchFamily="34" charset="0"/>
              <a:buChar char="•"/>
            </a:pPr>
            <a:r>
              <a:rPr lang="en-US" sz="1400" dirty="0" smtClean="0"/>
              <a:t>How to have a smooth running Software Item Qualification Test (SIQT) – Lessons Learned </a:t>
            </a:r>
          </a:p>
          <a:p>
            <a:pPr>
              <a:buFont typeface="Arial" pitchFamily="34" charset="0"/>
              <a:buChar char="•"/>
            </a:pPr>
            <a:r>
              <a:rPr lang="en-US" sz="1400" dirty="0" smtClean="0"/>
              <a:t>How to be 100% Compliance to the LM GPS III SDP by know the SIQT entry and exit criteria</a:t>
            </a:r>
          </a:p>
          <a:p>
            <a:pPr>
              <a:buNone/>
            </a:pPr>
            <a:r>
              <a:rPr lang="en-US" sz="1400" dirty="0" smtClean="0"/>
              <a:t>.</a:t>
            </a:r>
          </a:p>
          <a:p>
            <a:pPr>
              <a:buNone/>
            </a:pPr>
            <a:endParaRPr lang="en-US" sz="1400" dirty="0" smtClean="0"/>
          </a:p>
          <a:p>
            <a:pPr>
              <a:buNone/>
            </a:pPr>
            <a:r>
              <a:rPr lang="en-US" sz="1400" dirty="0" smtClean="0"/>
              <a:t>  </a:t>
            </a:r>
            <a:endParaRPr lang="en-US" sz="1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857251" y="1457325"/>
            <a:ext cx="7050670" cy="4612939"/>
          </a:xfrm>
          <a:prstGeom prst="rect">
            <a:avLst/>
          </a:prstGeom>
          <a:noFill/>
          <a:ln w="9525">
            <a:noFill/>
            <a:miter lim="800000"/>
            <a:headEnd/>
            <a:tailEnd/>
          </a:ln>
        </p:spPr>
      </p:pic>
      <p:sp>
        <p:nvSpPr>
          <p:cNvPr id="3" name="Rectangle 2"/>
          <p:cNvSpPr/>
          <p:nvPr/>
        </p:nvSpPr>
        <p:spPr>
          <a:xfrm>
            <a:off x="970895" y="872550"/>
            <a:ext cx="4536242" cy="584775"/>
          </a:xfrm>
          <a:prstGeom prst="rect">
            <a:avLst/>
          </a:prstGeom>
        </p:spPr>
        <p:txBody>
          <a:bodyPr wrap="square">
            <a:spAutoFit/>
          </a:bodyPr>
          <a:lstStyle/>
          <a:p>
            <a:r>
              <a:rPr lang="en-US" b="1" dirty="0" smtClean="0"/>
              <a:t>Testing on the Target Computer System</a:t>
            </a:r>
            <a:r>
              <a:rPr lang="en-US" dirty="0" smtClean="0"/>
              <a:t> </a:t>
            </a:r>
            <a:r>
              <a:rPr lang="en-US" sz="1400" dirty="0" smtClean="0"/>
              <a:t>SDP Section 5.9.2</a:t>
            </a:r>
            <a:endParaRPr lang="en-US" sz="1400" dirty="0"/>
          </a:p>
        </p:txBody>
      </p:sp>
      <p:sp>
        <p:nvSpPr>
          <p:cNvPr id="4" name="Rectangle 3"/>
          <p:cNvSpPr/>
          <p:nvPr/>
        </p:nvSpPr>
        <p:spPr>
          <a:xfrm>
            <a:off x="970895" y="245837"/>
            <a:ext cx="7165571" cy="369332"/>
          </a:xfrm>
          <a:prstGeom prst="rect">
            <a:avLst/>
          </a:prstGeom>
        </p:spPr>
        <p:txBody>
          <a:bodyPr wrap="square">
            <a:spAutoFit/>
          </a:bodyPr>
          <a:lstStyle/>
          <a:p>
            <a:r>
              <a:rPr lang="en-US" dirty="0" smtClean="0">
                <a:solidFill>
                  <a:schemeClr val="bg1"/>
                </a:solidFill>
              </a:rPr>
              <a:t>Summary - SIQT Entry and Exit Criteria   </a:t>
            </a:r>
          </a:p>
        </p:txBody>
      </p:sp>
    </p:spTree>
    <p:extLst>
      <p:ext uri="{BB962C8B-B14F-4D97-AF65-F5344CB8AC3E}">
        <p14:creationId xmlns:p14="http://schemas.microsoft.com/office/powerpoint/2010/main" xmlns="" val="2968770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967575" y="1586775"/>
            <a:ext cx="7456425" cy="1466850"/>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958050" y="2962575"/>
            <a:ext cx="7480350" cy="2714625"/>
          </a:xfrm>
          <a:prstGeom prst="rect">
            <a:avLst/>
          </a:prstGeom>
          <a:noFill/>
          <a:ln w="9525">
            <a:noFill/>
            <a:miter lim="800000"/>
            <a:headEnd/>
            <a:tailEnd/>
          </a:ln>
        </p:spPr>
      </p:pic>
      <p:sp>
        <p:nvSpPr>
          <p:cNvPr id="5" name="Rectangle 4"/>
          <p:cNvSpPr/>
          <p:nvPr/>
        </p:nvSpPr>
        <p:spPr>
          <a:xfrm>
            <a:off x="970895" y="872550"/>
            <a:ext cx="4536242" cy="584775"/>
          </a:xfrm>
          <a:prstGeom prst="rect">
            <a:avLst/>
          </a:prstGeom>
        </p:spPr>
        <p:txBody>
          <a:bodyPr wrap="square">
            <a:spAutoFit/>
          </a:bodyPr>
          <a:lstStyle/>
          <a:p>
            <a:r>
              <a:rPr lang="en-US" b="1" dirty="0" smtClean="0"/>
              <a:t>Testing on the Target Computer System</a:t>
            </a:r>
            <a:r>
              <a:rPr lang="en-US" dirty="0" smtClean="0"/>
              <a:t> </a:t>
            </a:r>
            <a:r>
              <a:rPr lang="en-US" sz="1400" dirty="0" smtClean="0"/>
              <a:t>SDP Section 5.9.2</a:t>
            </a:r>
            <a:endParaRPr lang="en-US" sz="1400" dirty="0"/>
          </a:p>
        </p:txBody>
      </p:sp>
      <p:sp>
        <p:nvSpPr>
          <p:cNvPr id="6" name="Rectangle 5"/>
          <p:cNvSpPr/>
          <p:nvPr/>
        </p:nvSpPr>
        <p:spPr>
          <a:xfrm>
            <a:off x="970895" y="245837"/>
            <a:ext cx="7165571" cy="369332"/>
          </a:xfrm>
          <a:prstGeom prst="rect">
            <a:avLst/>
          </a:prstGeom>
        </p:spPr>
        <p:txBody>
          <a:bodyPr wrap="square">
            <a:spAutoFit/>
          </a:bodyPr>
          <a:lstStyle/>
          <a:p>
            <a:r>
              <a:rPr lang="en-US" dirty="0" smtClean="0">
                <a:solidFill>
                  <a:schemeClr val="bg1"/>
                </a:solidFill>
              </a:rPr>
              <a:t>Summary - SIQT Entry and Exit Criteria   </a:t>
            </a:r>
          </a:p>
        </p:txBody>
      </p:sp>
    </p:spTree>
    <p:extLst>
      <p:ext uri="{BB962C8B-B14F-4D97-AF65-F5344CB8AC3E}">
        <p14:creationId xmlns:p14="http://schemas.microsoft.com/office/powerpoint/2010/main" xmlns="" val="428296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3050" y="2676525"/>
            <a:ext cx="5600700" cy="923330"/>
          </a:xfrm>
          <a:prstGeom prst="rect">
            <a:avLst/>
          </a:prstGeom>
          <a:noFill/>
        </p:spPr>
        <p:txBody>
          <a:bodyPr wrap="square" rtlCol="0">
            <a:spAutoFit/>
          </a:bodyPr>
          <a:lstStyle/>
          <a:p>
            <a:pPr algn="ctr"/>
            <a:r>
              <a:rPr lang="en-US" dirty="0" smtClean="0"/>
              <a:t>Back Up Slides</a:t>
            </a:r>
          </a:p>
          <a:p>
            <a:pPr algn="ctr"/>
            <a:endParaRPr lang="en-US" dirty="0"/>
          </a:p>
          <a:p>
            <a:pPr algn="ctr"/>
            <a:r>
              <a:rPr lang="en-US" dirty="0">
                <a:hlinkClick r:id="rId2" action="ppaction://hlinkpres?slideindex=1&amp;slidetitle="/>
              </a:rPr>
              <a:t>TRR SIQT Training </a:t>
            </a:r>
            <a:r>
              <a:rPr lang="en-US" dirty="0" err="1">
                <a:hlinkClick r:id="rId2" action="ppaction://hlinkpres?slideindex=1&amp;slidetitle="/>
              </a:rPr>
              <a:t>Presentation_RO</a:t>
            </a:r>
            <a:endParaRPr lang="en-US" dirty="0"/>
          </a:p>
        </p:txBody>
      </p:sp>
    </p:spTree>
    <p:extLst>
      <p:ext uri="{BB962C8B-B14F-4D97-AF65-F5344CB8AC3E}">
        <p14:creationId xmlns:p14="http://schemas.microsoft.com/office/powerpoint/2010/main" xmlns="" val="3971086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1580" y="129540"/>
            <a:ext cx="6537960" cy="584775"/>
          </a:xfrm>
          <a:prstGeom prst="rect">
            <a:avLst/>
          </a:prstGeom>
        </p:spPr>
        <p:txBody>
          <a:bodyPr wrap="square">
            <a:spAutoFit/>
          </a:bodyPr>
          <a:lstStyle/>
          <a:p>
            <a:r>
              <a:rPr lang="en-US" b="1" dirty="0" smtClean="0">
                <a:solidFill>
                  <a:schemeClr val="bg1"/>
                </a:solidFill>
              </a:rPr>
              <a:t>Preparing for Software Item Qualification Testing               </a:t>
            </a:r>
            <a:r>
              <a:rPr lang="en-US" dirty="0" smtClean="0">
                <a:solidFill>
                  <a:schemeClr val="bg1"/>
                </a:solidFill>
              </a:rPr>
              <a:t> </a:t>
            </a:r>
            <a:r>
              <a:rPr lang="en-US" sz="1400" dirty="0" smtClean="0">
                <a:solidFill>
                  <a:schemeClr val="bg1"/>
                </a:solidFill>
              </a:rPr>
              <a:t>SDP Section 5.9.3</a:t>
            </a:r>
            <a:endParaRPr lang="en-US" sz="1400" dirty="0">
              <a:solidFill>
                <a:schemeClr val="bg1"/>
              </a:solidFill>
            </a:endParaRPr>
          </a:p>
        </p:txBody>
      </p:sp>
      <p:sp>
        <p:nvSpPr>
          <p:cNvPr id="4" name="TextBox 3"/>
          <p:cNvSpPr txBox="1"/>
          <p:nvPr/>
        </p:nvSpPr>
        <p:spPr>
          <a:xfrm>
            <a:off x="474133" y="999067"/>
            <a:ext cx="8187267" cy="5047536"/>
          </a:xfrm>
          <a:prstGeom prst="rect">
            <a:avLst/>
          </a:prstGeom>
          <a:noFill/>
        </p:spPr>
        <p:txBody>
          <a:bodyPr wrap="square" rtlCol="0">
            <a:spAutoFit/>
          </a:bodyPr>
          <a:lstStyle/>
          <a:p>
            <a:r>
              <a:rPr lang="en-US" sz="1400" dirty="0" smtClean="0"/>
              <a:t>Appropriate tests are indicated for each software category in Table 5.9-1. Tests to be performed are defined by the SDT and approved by the Software Development Lead.</a:t>
            </a:r>
          </a:p>
          <a:p>
            <a:pPr lvl="1">
              <a:buFont typeface="Wingdings" pitchFamily="2" charset="2"/>
              <a:buChar char="v"/>
            </a:pPr>
            <a:endParaRPr lang="en-US" sz="1400" dirty="0" smtClean="0"/>
          </a:p>
          <a:p>
            <a:pPr lvl="1">
              <a:buFont typeface="Wingdings" pitchFamily="2" charset="2"/>
              <a:buChar char="v"/>
            </a:pPr>
            <a:endParaRPr lang="en-US" sz="1400" dirty="0" smtClean="0"/>
          </a:p>
          <a:p>
            <a:pPr lvl="1">
              <a:buFont typeface="Wingdings" pitchFamily="2" charset="2"/>
              <a:buChar char="v"/>
            </a:pPr>
            <a:endParaRPr lang="en-US" sz="1400" dirty="0" smtClean="0"/>
          </a:p>
          <a:p>
            <a:pPr lvl="1">
              <a:buFont typeface="Wingdings" pitchFamily="2" charset="2"/>
              <a:buChar char="v"/>
            </a:pPr>
            <a:endParaRPr lang="en-US" sz="1400" dirty="0" smtClean="0"/>
          </a:p>
          <a:p>
            <a:pPr lvl="1">
              <a:buFont typeface="Wingdings" pitchFamily="2" charset="2"/>
              <a:buChar char="v"/>
            </a:pPr>
            <a:endParaRPr lang="en-US" sz="1400" dirty="0" smtClean="0"/>
          </a:p>
          <a:p>
            <a:pPr lvl="1">
              <a:buFont typeface="Wingdings" pitchFamily="2" charset="2"/>
              <a:buChar char="v"/>
            </a:pPr>
            <a:endParaRPr lang="en-US" sz="1400" dirty="0" smtClean="0"/>
          </a:p>
          <a:p>
            <a:pPr lvl="1">
              <a:buFont typeface="Wingdings" pitchFamily="2" charset="2"/>
              <a:buChar char="v"/>
            </a:pPr>
            <a:endParaRPr lang="en-US" sz="1400" dirty="0" smtClean="0"/>
          </a:p>
          <a:p>
            <a:pPr lvl="1">
              <a:buFont typeface="Wingdings" pitchFamily="2" charset="2"/>
              <a:buChar char="v"/>
            </a:pPr>
            <a:endParaRPr lang="en-US" sz="1400" dirty="0" smtClean="0"/>
          </a:p>
          <a:p>
            <a:pPr lvl="1">
              <a:buFont typeface="Wingdings" pitchFamily="2" charset="2"/>
              <a:buChar char="v"/>
            </a:pPr>
            <a:endParaRPr lang="en-US" sz="1400" dirty="0" smtClean="0"/>
          </a:p>
          <a:p>
            <a:pPr lvl="1">
              <a:buFont typeface="Wingdings" pitchFamily="2" charset="2"/>
              <a:buChar char="v"/>
            </a:pPr>
            <a:endParaRPr lang="en-US" sz="1400" dirty="0" smtClean="0"/>
          </a:p>
          <a:p>
            <a:pPr lvl="1">
              <a:buFont typeface="Wingdings" pitchFamily="2" charset="2"/>
              <a:buChar char="v"/>
            </a:pPr>
            <a:endParaRPr lang="en-US" sz="1400" dirty="0" smtClean="0"/>
          </a:p>
          <a:p>
            <a:pPr lvl="1">
              <a:buFont typeface="Wingdings" pitchFamily="2" charset="2"/>
              <a:buChar char="v"/>
            </a:pPr>
            <a:endParaRPr lang="en-US" sz="1400" dirty="0" smtClean="0"/>
          </a:p>
          <a:p>
            <a:pPr lvl="1">
              <a:buFont typeface="Wingdings" pitchFamily="2" charset="2"/>
              <a:buChar char="v"/>
            </a:pPr>
            <a:r>
              <a:rPr lang="en-US" sz="1400" dirty="0" smtClean="0"/>
              <a:t>Verification Phase exit criteria is approved upon the following criteria successfully 	completed and signed off by each of the teammate’s respective IPT’s software lead and 	the respective Lockheed martin SI CPE(Chief Project Engineer) :</a:t>
            </a:r>
          </a:p>
          <a:p>
            <a:pPr lvl="1"/>
            <a:endParaRPr lang="en-US" sz="1400" dirty="0" smtClean="0"/>
          </a:p>
          <a:p>
            <a:pPr lvl="1">
              <a:buFont typeface="Wingdings" pitchFamily="2" charset="2"/>
              <a:buChar char="v"/>
            </a:pPr>
            <a:r>
              <a:rPr lang="en-US" sz="1400" dirty="0" smtClean="0"/>
              <a:t> 	Verification Test Procedures/Test Descriptions have been successfully executed with </a:t>
            </a:r>
          </a:p>
          <a:p>
            <a:pPr lvl="1"/>
            <a:r>
              <a:rPr lang="en-US" sz="1400" dirty="0" smtClean="0"/>
              <a:t>          the following items closed:</a:t>
            </a:r>
          </a:p>
          <a:p>
            <a:pPr lvl="1"/>
            <a:endParaRPr lang="en-US" sz="1400" dirty="0" smtClean="0"/>
          </a:p>
          <a:p>
            <a:pPr lvl="2"/>
            <a:endParaRPr lang="en-US" sz="1400" dirty="0" smtClean="0"/>
          </a:p>
          <a:p>
            <a:pPr lvl="2">
              <a:buFont typeface="Wingdings" pitchFamily="2" charset="2"/>
              <a:buChar char="v"/>
            </a:pPr>
            <a:endParaRPr lang="en-US" sz="1400" dirty="0" smtClean="0"/>
          </a:p>
        </p:txBody>
      </p:sp>
      <p:pic>
        <p:nvPicPr>
          <p:cNvPr id="1026" name="Picture 2"/>
          <p:cNvPicPr>
            <a:picLocks noChangeAspect="1" noChangeArrowheads="1"/>
          </p:cNvPicPr>
          <p:nvPr/>
        </p:nvPicPr>
        <p:blipFill>
          <a:blip r:embed="rId2" cstate="print"/>
          <a:srcRect/>
          <a:stretch>
            <a:fillRect/>
          </a:stretch>
        </p:blipFill>
        <p:spPr bwMode="auto">
          <a:xfrm>
            <a:off x="730250" y="1906905"/>
            <a:ext cx="768350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850265" y="1371600"/>
            <a:ext cx="7550150" cy="4000499"/>
          </a:xfrm>
          <a:prstGeom prst="rect">
            <a:avLst/>
          </a:prstGeom>
          <a:noFill/>
          <a:ln w="9525">
            <a:noFill/>
            <a:miter lim="800000"/>
            <a:headEnd/>
            <a:tailEnd/>
          </a:ln>
        </p:spPr>
      </p:pic>
      <p:sp>
        <p:nvSpPr>
          <p:cNvPr id="3" name="Rectangle 2"/>
          <p:cNvSpPr/>
          <p:nvPr/>
        </p:nvSpPr>
        <p:spPr>
          <a:xfrm>
            <a:off x="1234440" y="149275"/>
            <a:ext cx="5996940" cy="584775"/>
          </a:xfrm>
          <a:prstGeom prst="rect">
            <a:avLst/>
          </a:prstGeom>
        </p:spPr>
        <p:txBody>
          <a:bodyPr wrap="square">
            <a:spAutoFit/>
          </a:bodyPr>
          <a:lstStyle/>
          <a:p>
            <a:r>
              <a:rPr lang="en-US" b="1" dirty="0" smtClean="0">
                <a:solidFill>
                  <a:schemeClr val="bg1"/>
                </a:solidFill>
              </a:rPr>
              <a:t>Preparing for Software Item Qualification Testing               </a:t>
            </a:r>
            <a:r>
              <a:rPr lang="en-US" dirty="0" smtClean="0">
                <a:solidFill>
                  <a:schemeClr val="bg1"/>
                </a:solidFill>
              </a:rPr>
              <a:t> </a:t>
            </a:r>
            <a:r>
              <a:rPr lang="en-US" sz="1400" dirty="0" smtClean="0">
                <a:solidFill>
                  <a:schemeClr val="bg1"/>
                </a:solidFill>
              </a:rPr>
              <a:t>SDP Section 5.9.3</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100" y="175260"/>
            <a:ext cx="6537960" cy="584775"/>
          </a:xfrm>
          <a:prstGeom prst="rect">
            <a:avLst/>
          </a:prstGeom>
        </p:spPr>
        <p:txBody>
          <a:bodyPr wrap="square">
            <a:spAutoFit/>
          </a:bodyPr>
          <a:lstStyle/>
          <a:p>
            <a:r>
              <a:rPr lang="en-US" b="1" dirty="0" smtClean="0">
                <a:solidFill>
                  <a:schemeClr val="bg1"/>
                </a:solidFill>
              </a:rPr>
              <a:t>Preparing for Software Item Qualification Testing               </a:t>
            </a:r>
            <a:r>
              <a:rPr lang="en-US" dirty="0" smtClean="0">
                <a:solidFill>
                  <a:schemeClr val="bg1"/>
                </a:solidFill>
              </a:rPr>
              <a:t> </a:t>
            </a:r>
            <a:r>
              <a:rPr lang="en-US" sz="1400" dirty="0" smtClean="0">
                <a:solidFill>
                  <a:schemeClr val="bg1"/>
                </a:solidFill>
              </a:rPr>
              <a:t>SDP Section 5.9.3</a:t>
            </a:r>
            <a:endParaRPr lang="en-US" sz="1400"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836295" y="1469390"/>
            <a:ext cx="7486650" cy="212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57963" y="820221"/>
            <a:ext cx="7408863" cy="4381500"/>
          </a:xfrm>
          <a:prstGeom prst="rect">
            <a:avLst/>
          </a:prstGeom>
          <a:noFill/>
          <a:ln w="9525">
            <a:noFill/>
            <a:miter lim="800000"/>
            <a:headEnd/>
            <a:tailEnd/>
          </a:ln>
        </p:spPr>
      </p:pic>
      <p:sp>
        <p:nvSpPr>
          <p:cNvPr id="3" name="Rectangle 2"/>
          <p:cNvSpPr/>
          <p:nvPr/>
        </p:nvSpPr>
        <p:spPr>
          <a:xfrm>
            <a:off x="1257300" y="144780"/>
            <a:ext cx="6560820" cy="584775"/>
          </a:xfrm>
          <a:prstGeom prst="rect">
            <a:avLst/>
          </a:prstGeom>
        </p:spPr>
        <p:txBody>
          <a:bodyPr wrap="square">
            <a:spAutoFit/>
          </a:bodyPr>
          <a:lstStyle/>
          <a:p>
            <a:r>
              <a:rPr lang="en-US" b="1" dirty="0" smtClean="0">
                <a:solidFill>
                  <a:schemeClr val="bg1"/>
                </a:solidFill>
              </a:rPr>
              <a:t>Preparing for Software Item Qualification Testing               </a:t>
            </a:r>
            <a:r>
              <a:rPr lang="en-US" dirty="0" smtClean="0">
                <a:solidFill>
                  <a:schemeClr val="bg1"/>
                </a:solidFill>
              </a:rPr>
              <a:t> </a:t>
            </a:r>
            <a:r>
              <a:rPr lang="en-US" sz="1400" dirty="0" smtClean="0">
                <a:solidFill>
                  <a:schemeClr val="bg1"/>
                </a:solidFill>
              </a:rPr>
              <a:t>SDP Section 5.9.3</a:t>
            </a:r>
            <a:endParaRPr lang="en-US" sz="1400" dirty="0">
              <a:solidFill>
                <a:schemeClr val="bg1"/>
              </a:solidFill>
            </a:endParaRPr>
          </a:p>
        </p:txBody>
      </p:sp>
      <p:pic>
        <p:nvPicPr>
          <p:cNvPr id="3075" name="Picture 3"/>
          <p:cNvPicPr>
            <a:picLocks noChangeAspect="1" noChangeArrowheads="1"/>
          </p:cNvPicPr>
          <p:nvPr/>
        </p:nvPicPr>
        <p:blipFill>
          <a:blip r:embed="rId3" cstate="print"/>
          <a:srcRect/>
          <a:stretch>
            <a:fillRect/>
          </a:stretch>
        </p:blipFill>
        <p:spPr bwMode="auto">
          <a:xfrm>
            <a:off x="955358" y="5315903"/>
            <a:ext cx="7399337" cy="12096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8240" y="167640"/>
            <a:ext cx="6537960" cy="584775"/>
          </a:xfrm>
          <a:prstGeom prst="rect">
            <a:avLst/>
          </a:prstGeom>
        </p:spPr>
        <p:txBody>
          <a:bodyPr wrap="square">
            <a:spAutoFit/>
          </a:bodyPr>
          <a:lstStyle/>
          <a:p>
            <a:r>
              <a:rPr lang="en-US" b="1" dirty="0" smtClean="0">
                <a:solidFill>
                  <a:schemeClr val="bg1"/>
                </a:solidFill>
              </a:rPr>
              <a:t>Dry Run of Software Item Qualification Testing                   </a:t>
            </a:r>
            <a:r>
              <a:rPr lang="en-US" sz="1400" dirty="0" smtClean="0">
                <a:solidFill>
                  <a:schemeClr val="bg1"/>
                </a:solidFill>
              </a:rPr>
              <a:t>SDP Section 5.9.4</a:t>
            </a:r>
            <a:endParaRPr lang="en-US" sz="1400" dirty="0">
              <a:solidFill>
                <a:schemeClr val="bg1"/>
              </a:solidFill>
            </a:endParaRPr>
          </a:p>
        </p:txBody>
      </p:sp>
      <p:pic>
        <p:nvPicPr>
          <p:cNvPr id="4099" name="Picture 3"/>
          <p:cNvPicPr>
            <a:picLocks noChangeAspect="1" noChangeArrowheads="1"/>
          </p:cNvPicPr>
          <p:nvPr/>
        </p:nvPicPr>
        <p:blipFill>
          <a:blip r:embed="rId2" cstate="print"/>
          <a:srcRect/>
          <a:stretch>
            <a:fillRect/>
          </a:stretch>
        </p:blipFill>
        <p:spPr bwMode="auto">
          <a:xfrm>
            <a:off x="838200" y="1150620"/>
            <a:ext cx="7466013" cy="500634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160" y="123809"/>
            <a:ext cx="6537960" cy="646331"/>
          </a:xfrm>
          <a:prstGeom prst="rect">
            <a:avLst/>
          </a:prstGeom>
        </p:spPr>
        <p:txBody>
          <a:bodyPr wrap="square">
            <a:spAutoFit/>
          </a:bodyPr>
          <a:lstStyle/>
          <a:p>
            <a:r>
              <a:rPr lang="en-US" b="1" dirty="0" smtClean="0">
                <a:solidFill>
                  <a:schemeClr val="bg1"/>
                </a:solidFill>
              </a:rPr>
              <a:t>Performing the Software Item Qualification Testing                   </a:t>
            </a:r>
            <a:r>
              <a:rPr lang="en-US" sz="1400" dirty="0" smtClean="0">
                <a:solidFill>
                  <a:schemeClr val="bg1"/>
                </a:solidFill>
              </a:rPr>
              <a:t>SDP</a:t>
            </a:r>
            <a:r>
              <a:rPr lang="en-US" b="1" dirty="0" smtClean="0">
                <a:solidFill>
                  <a:schemeClr val="bg1"/>
                </a:solidFill>
              </a:rPr>
              <a:t> </a:t>
            </a:r>
            <a:r>
              <a:rPr lang="en-US" sz="1400" dirty="0" smtClean="0">
                <a:solidFill>
                  <a:schemeClr val="bg1"/>
                </a:solidFill>
              </a:rPr>
              <a:t>Section 5.9.5</a:t>
            </a:r>
            <a:endParaRPr lang="en-US" dirty="0">
              <a:solidFill>
                <a:schemeClr val="bg1"/>
              </a:solidFill>
            </a:endParaRPr>
          </a:p>
        </p:txBody>
      </p:sp>
      <p:pic>
        <p:nvPicPr>
          <p:cNvPr id="5123" name="Picture 3"/>
          <p:cNvPicPr>
            <a:picLocks noChangeAspect="1" noChangeArrowheads="1"/>
          </p:cNvPicPr>
          <p:nvPr/>
        </p:nvPicPr>
        <p:blipFill>
          <a:blip r:embed="rId2" cstate="print"/>
          <a:srcRect/>
          <a:stretch>
            <a:fillRect/>
          </a:stretch>
        </p:blipFill>
        <p:spPr bwMode="auto">
          <a:xfrm>
            <a:off x="842400" y="1015200"/>
            <a:ext cx="7185600" cy="4932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0160" y="91380"/>
            <a:ext cx="6537960" cy="584775"/>
          </a:xfrm>
          <a:prstGeom prst="rect">
            <a:avLst/>
          </a:prstGeom>
        </p:spPr>
        <p:txBody>
          <a:bodyPr wrap="square">
            <a:spAutoFit/>
          </a:bodyPr>
          <a:lstStyle/>
          <a:p>
            <a:r>
              <a:rPr lang="en-US" b="1" dirty="0" smtClean="0">
                <a:solidFill>
                  <a:schemeClr val="bg1"/>
                </a:solidFill>
              </a:rPr>
              <a:t>Delta SIQT – New Revision and Retesting                           </a:t>
            </a:r>
            <a:r>
              <a:rPr lang="en-US" sz="1400" dirty="0" smtClean="0">
                <a:solidFill>
                  <a:schemeClr val="bg1"/>
                </a:solidFill>
              </a:rPr>
              <a:t>SDP Section 5.9.6</a:t>
            </a:r>
          </a:p>
        </p:txBody>
      </p:sp>
      <p:pic>
        <p:nvPicPr>
          <p:cNvPr id="6148" name="Picture 4"/>
          <p:cNvPicPr>
            <a:picLocks noChangeAspect="1" noChangeArrowheads="1"/>
          </p:cNvPicPr>
          <p:nvPr/>
        </p:nvPicPr>
        <p:blipFill>
          <a:blip r:embed="rId2" cstate="print"/>
          <a:srcRect/>
          <a:stretch>
            <a:fillRect/>
          </a:stretch>
        </p:blipFill>
        <p:spPr bwMode="auto">
          <a:xfrm>
            <a:off x="597600" y="1481750"/>
            <a:ext cx="7336800" cy="32126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356742" y="899142"/>
            <a:ext cx="8440737" cy="5006975"/>
          </a:xfrm>
        </p:spPr>
        <p:txBody>
          <a:bodyPr/>
          <a:lstStyle/>
          <a:p>
            <a:r>
              <a:rPr lang="en-US" sz="1200" dirty="0" smtClean="0"/>
              <a:t>Definitions</a:t>
            </a:r>
          </a:p>
          <a:p>
            <a:r>
              <a:rPr lang="en-US" sz="1200" dirty="0" smtClean="0"/>
              <a:t>Test Readiness Review  (TRR) Preparation</a:t>
            </a:r>
          </a:p>
          <a:p>
            <a:r>
              <a:rPr lang="en-US" sz="1200" dirty="0" smtClean="0"/>
              <a:t>Software Item Qualification Testing</a:t>
            </a:r>
          </a:p>
          <a:p>
            <a:r>
              <a:rPr lang="en-US" sz="1200" dirty="0"/>
              <a:t>Summary - SIQT Entry and Exit Criteria   </a:t>
            </a:r>
          </a:p>
          <a:p>
            <a:r>
              <a:rPr lang="en-US" sz="1200" dirty="0" smtClean="0"/>
              <a:t>Back Up Slides </a:t>
            </a:r>
          </a:p>
          <a:p>
            <a:pPr lvl="1"/>
            <a:r>
              <a:rPr lang="en-US" sz="1000" dirty="0" smtClean="0"/>
              <a:t>Independence in Software Item Qualification Testing  </a:t>
            </a:r>
          </a:p>
          <a:p>
            <a:pPr lvl="1"/>
            <a:endParaRPr lang="en-US" sz="1000" dirty="0" smtClean="0"/>
          </a:p>
          <a:p>
            <a:pPr lvl="1"/>
            <a:r>
              <a:rPr lang="en-US" sz="1000" dirty="0" smtClean="0"/>
              <a:t>Testing on the Target Computer System </a:t>
            </a:r>
          </a:p>
          <a:p>
            <a:pPr lvl="1"/>
            <a:endParaRPr lang="en-US" sz="1000" dirty="0"/>
          </a:p>
          <a:p>
            <a:pPr lvl="1"/>
            <a:r>
              <a:rPr lang="en-US" sz="1000" dirty="0" smtClean="0"/>
              <a:t>Test Cases and Scripts Under Configuration </a:t>
            </a:r>
          </a:p>
          <a:p>
            <a:pPr lvl="1"/>
            <a:endParaRPr lang="en-US" sz="1000" dirty="0" smtClean="0"/>
          </a:p>
          <a:p>
            <a:pPr lvl="1"/>
            <a:r>
              <a:rPr lang="en-US" sz="1000" dirty="0" smtClean="0"/>
              <a:t>Required Input to enter Software Item Qualification Testing </a:t>
            </a:r>
          </a:p>
          <a:p>
            <a:pPr lvl="1">
              <a:buNone/>
            </a:pPr>
            <a:r>
              <a:rPr lang="en-US" sz="1000" dirty="0" smtClean="0"/>
              <a:t> </a:t>
            </a:r>
          </a:p>
          <a:p>
            <a:pPr lvl="1"/>
            <a:r>
              <a:rPr lang="en-US" sz="1000" dirty="0" smtClean="0"/>
              <a:t>Dry Run of Software Item Qualification Testing </a:t>
            </a:r>
          </a:p>
          <a:p>
            <a:pPr lvl="1"/>
            <a:endParaRPr lang="en-US" sz="1000" dirty="0" smtClean="0"/>
          </a:p>
          <a:p>
            <a:pPr lvl="1"/>
            <a:r>
              <a:rPr lang="en-US" sz="1000" dirty="0" smtClean="0"/>
              <a:t>Performing Software Item Qualification Testing </a:t>
            </a:r>
          </a:p>
          <a:p>
            <a:pPr lvl="1">
              <a:buNone/>
            </a:pPr>
            <a:endParaRPr lang="en-US" sz="1000" dirty="0" smtClean="0"/>
          </a:p>
          <a:p>
            <a:pPr lvl="1"/>
            <a:r>
              <a:rPr lang="en-US" sz="1000" dirty="0"/>
              <a:t>Analyzing and Recording Software Item Qualification Test </a:t>
            </a:r>
            <a:r>
              <a:rPr lang="en-US" sz="1000" dirty="0" smtClean="0"/>
              <a:t>Results – Master Software Test Procedure/ Description master Engineering Notebook</a:t>
            </a:r>
          </a:p>
          <a:p>
            <a:pPr lvl="1">
              <a:buNone/>
            </a:pPr>
            <a:endParaRPr lang="en-US" sz="1000" dirty="0" smtClean="0"/>
          </a:p>
          <a:p>
            <a:pPr lvl="1"/>
            <a:r>
              <a:rPr lang="en-US" sz="1000" dirty="0" smtClean="0"/>
              <a:t>Plan on how and where to store test results and results </a:t>
            </a:r>
            <a:r>
              <a:rPr lang="en-US" sz="1000" dirty="0"/>
              <a:t>a</a:t>
            </a:r>
            <a:r>
              <a:rPr lang="en-US" sz="1000" dirty="0" smtClean="0"/>
              <a:t>nalysis process Configuration</a:t>
            </a:r>
          </a:p>
          <a:p>
            <a:pPr lvl="1"/>
            <a:endParaRPr lang="en-US" sz="1000" dirty="0" smtClean="0"/>
          </a:p>
          <a:p>
            <a:pPr lvl="1"/>
            <a:r>
              <a:rPr lang="en-US" sz="1000" dirty="0" smtClean="0"/>
              <a:t>SIQT Exit  Criteria </a:t>
            </a:r>
            <a:endParaRPr lang="en-US" sz="1200" dirty="0" smtClean="0"/>
          </a:p>
          <a:p>
            <a:r>
              <a:rPr lang="en-US" sz="1200" dirty="0" smtClean="0"/>
              <a:t>Revision and Retesting  </a:t>
            </a:r>
          </a:p>
          <a:p>
            <a:r>
              <a:rPr lang="en-US" sz="1200" dirty="0" smtClean="0"/>
              <a:t>DO 287 / 178B Compliance</a:t>
            </a:r>
          </a:p>
          <a:p>
            <a:r>
              <a:rPr lang="en-US" sz="1200" dirty="0" smtClean="0"/>
              <a:t>The Software Test Report (STR) </a:t>
            </a:r>
          </a:p>
          <a:p>
            <a:endParaRPr lang="en-US" dirty="0"/>
          </a:p>
        </p:txBody>
      </p:sp>
      <p:sp>
        <p:nvSpPr>
          <p:cNvPr id="3" name="Title 2"/>
          <p:cNvSpPr>
            <a:spLocks noGrp="1"/>
          </p:cNvSpPr>
          <p:nvPr>
            <p:ph type="title"/>
          </p:nvPr>
        </p:nvSpPr>
        <p:spPr>
          <a:xfrm>
            <a:off x="1320800" y="225330"/>
            <a:ext cx="6172200" cy="295466"/>
          </a:xfrm>
        </p:spPr>
        <p:txBody>
          <a:bodyPr/>
          <a:lstStyle/>
          <a:p>
            <a:r>
              <a:rPr lang="en-US" dirty="0" smtClean="0"/>
              <a:t>Agenda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7489" y="152966"/>
            <a:ext cx="6537960" cy="584775"/>
          </a:xfrm>
          <a:prstGeom prst="rect">
            <a:avLst/>
          </a:prstGeom>
        </p:spPr>
        <p:txBody>
          <a:bodyPr wrap="square">
            <a:spAutoFit/>
          </a:bodyPr>
          <a:lstStyle/>
          <a:p>
            <a:r>
              <a:rPr lang="en-US" b="1" dirty="0" smtClean="0">
                <a:solidFill>
                  <a:schemeClr val="bg1"/>
                </a:solidFill>
              </a:rPr>
              <a:t>Delta SIQT – New Revision and Retesting                         </a:t>
            </a:r>
            <a:r>
              <a:rPr lang="en-US" sz="1400" dirty="0" smtClean="0">
                <a:solidFill>
                  <a:schemeClr val="bg1"/>
                </a:solidFill>
              </a:rPr>
              <a:t>SDP Section 5.9.6</a:t>
            </a:r>
            <a:endParaRPr lang="en-US" sz="1400" dirty="0">
              <a:solidFill>
                <a:schemeClr val="bg1"/>
              </a:solidFill>
            </a:endParaRPr>
          </a:p>
        </p:txBody>
      </p:sp>
      <p:pic>
        <p:nvPicPr>
          <p:cNvPr id="7170" name="Picture 2"/>
          <p:cNvPicPr>
            <a:picLocks noChangeAspect="1" noChangeArrowheads="1"/>
          </p:cNvPicPr>
          <p:nvPr/>
        </p:nvPicPr>
        <p:blipFill>
          <a:blip r:embed="rId2" cstate="print"/>
          <a:srcRect/>
          <a:stretch>
            <a:fillRect/>
          </a:stretch>
        </p:blipFill>
        <p:spPr bwMode="auto">
          <a:xfrm>
            <a:off x="866775" y="1382399"/>
            <a:ext cx="7408863" cy="46088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5200" y="127380"/>
            <a:ext cx="6680520" cy="646331"/>
          </a:xfrm>
          <a:prstGeom prst="rect">
            <a:avLst/>
          </a:prstGeom>
        </p:spPr>
        <p:txBody>
          <a:bodyPr wrap="square">
            <a:spAutoFit/>
          </a:bodyPr>
          <a:lstStyle/>
          <a:p>
            <a:r>
              <a:rPr lang="en-US" b="1" dirty="0" smtClean="0">
                <a:solidFill>
                  <a:schemeClr val="bg1"/>
                </a:solidFill>
              </a:rPr>
              <a:t>Analyzing and Recording Software Item Qualification Test Results  </a:t>
            </a:r>
            <a:r>
              <a:rPr lang="en-US" sz="1400" dirty="0" smtClean="0">
                <a:solidFill>
                  <a:schemeClr val="bg1"/>
                </a:solidFill>
              </a:rPr>
              <a:t>SDP Section 5.9.7</a:t>
            </a:r>
            <a:endParaRPr lang="en-US" sz="1400" dirty="0">
              <a:solidFill>
                <a:schemeClr val="bg1"/>
              </a:solidFill>
            </a:endParaRPr>
          </a:p>
        </p:txBody>
      </p:sp>
      <p:pic>
        <p:nvPicPr>
          <p:cNvPr id="8195" name="Picture 3"/>
          <p:cNvPicPr>
            <a:picLocks noChangeAspect="1" noChangeArrowheads="1"/>
          </p:cNvPicPr>
          <p:nvPr/>
        </p:nvPicPr>
        <p:blipFill>
          <a:blip r:embed="rId2" cstate="print"/>
          <a:srcRect/>
          <a:stretch>
            <a:fillRect/>
          </a:stretch>
        </p:blipFill>
        <p:spPr bwMode="auto">
          <a:xfrm>
            <a:off x="1444400" y="1181100"/>
            <a:ext cx="6197600" cy="44958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8560" y="148980"/>
            <a:ext cx="6537960" cy="646331"/>
          </a:xfrm>
          <a:prstGeom prst="rect">
            <a:avLst/>
          </a:prstGeom>
        </p:spPr>
        <p:txBody>
          <a:bodyPr wrap="square">
            <a:spAutoFit/>
          </a:bodyPr>
          <a:lstStyle/>
          <a:p>
            <a:r>
              <a:rPr lang="en-US" b="1" dirty="0" smtClean="0">
                <a:solidFill>
                  <a:schemeClr val="bg1"/>
                </a:solidFill>
              </a:rPr>
              <a:t>Analyzing and Recording Software Item Qualification Test Results  </a:t>
            </a:r>
            <a:r>
              <a:rPr lang="en-US" sz="1200" dirty="0" smtClean="0">
                <a:solidFill>
                  <a:schemeClr val="bg1"/>
                </a:solidFill>
              </a:rPr>
              <a:t>SDP Section 5.9.7</a:t>
            </a:r>
            <a:endParaRPr lang="en-US" sz="1200" dirty="0">
              <a:solidFill>
                <a:schemeClr val="bg1"/>
              </a:solidFill>
            </a:endParaRPr>
          </a:p>
        </p:txBody>
      </p:sp>
      <p:pic>
        <p:nvPicPr>
          <p:cNvPr id="9218" name="Picture 2"/>
          <p:cNvPicPr>
            <a:picLocks noChangeAspect="1" noChangeArrowheads="1"/>
          </p:cNvPicPr>
          <p:nvPr/>
        </p:nvPicPr>
        <p:blipFill>
          <a:blip r:embed="rId2" cstate="print"/>
          <a:srcRect/>
          <a:stretch>
            <a:fillRect/>
          </a:stretch>
        </p:blipFill>
        <p:spPr bwMode="auto">
          <a:xfrm>
            <a:off x="866775" y="1690688"/>
            <a:ext cx="7408863" cy="34766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1360" y="105780"/>
            <a:ext cx="6537960" cy="646331"/>
          </a:xfrm>
          <a:prstGeom prst="rect">
            <a:avLst/>
          </a:prstGeom>
        </p:spPr>
        <p:txBody>
          <a:bodyPr wrap="square">
            <a:spAutoFit/>
          </a:bodyPr>
          <a:lstStyle/>
          <a:p>
            <a:r>
              <a:rPr lang="en-US" b="1" dirty="0" smtClean="0">
                <a:solidFill>
                  <a:schemeClr val="bg1"/>
                </a:solidFill>
              </a:rPr>
              <a:t>Analyzing and Recording Software Item Qualification Test Results  </a:t>
            </a:r>
            <a:r>
              <a:rPr lang="en-US" sz="1200" dirty="0" smtClean="0">
                <a:solidFill>
                  <a:schemeClr val="bg1"/>
                </a:solidFill>
              </a:rPr>
              <a:t>SDP Section 5.9.7</a:t>
            </a:r>
            <a:endParaRPr lang="en-US" sz="1200" dirty="0">
              <a:solidFill>
                <a:schemeClr val="bg1"/>
              </a:solidFill>
            </a:endParaRPr>
          </a:p>
        </p:txBody>
      </p:sp>
      <p:pic>
        <p:nvPicPr>
          <p:cNvPr id="6" name="Picture 2"/>
          <p:cNvPicPr>
            <a:picLocks noChangeAspect="1" noChangeArrowheads="1"/>
          </p:cNvPicPr>
          <p:nvPr/>
        </p:nvPicPr>
        <p:blipFill>
          <a:blip r:embed="rId2" cstate="print"/>
          <a:srcRect/>
          <a:stretch>
            <a:fillRect/>
          </a:stretch>
        </p:blipFill>
        <p:spPr bwMode="auto">
          <a:xfrm>
            <a:off x="852488" y="1271588"/>
            <a:ext cx="7437437" cy="43148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852488" y="1271588"/>
            <a:ext cx="7437437" cy="4314825"/>
          </a:xfrm>
          <a:prstGeom prst="rect">
            <a:avLst/>
          </a:prstGeom>
          <a:noFill/>
          <a:ln w="9525">
            <a:noFill/>
            <a:miter lim="800000"/>
            <a:headEnd/>
            <a:tailEnd/>
          </a:ln>
        </p:spPr>
      </p:pic>
      <p:sp>
        <p:nvSpPr>
          <p:cNvPr id="5" name="Rectangle 4"/>
          <p:cNvSpPr/>
          <p:nvPr/>
        </p:nvSpPr>
        <p:spPr>
          <a:xfrm>
            <a:off x="1280160" y="192180"/>
            <a:ext cx="6537960" cy="646331"/>
          </a:xfrm>
          <a:prstGeom prst="rect">
            <a:avLst/>
          </a:prstGeom>
        </p:spPr>
        <p:txBody>
          <a:bodyPr wrap="square">
            <a:spAutoFit/>
          </a:bodyPr>
          <a:lstStyle/>
          <a:p>
            <a:r>
              <a:rPr lang="en-US" b="1" dirty="0" smtClean="0">
                <a:solidFill>
                  <a:schemeClr val="bg1"/>
                </a:solidFill>
              </a:rPr>
              <a:t>Analyzing and Recording Software Item Qualification Test Results  </a:t>
            </a:r>
            <a:r>
              <a:rPr lang="en-US" sz="1200" dirty="0" smtClean="0">
                <a:solidFill>
                  <a:schemeClr val="bg1"/>
                </a:solidFill>
              </a:rPr>
              <a:t>SDP Section 5.9.7</a:t>
            </a:r>
            <a:endParaRPr lang="en-US" sz="1200"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36295" y="1469390"/>
            <a:ext cx="7486650" cy="2120900"/>
          </a:xfrm>
          <a:prstGeom prst="rect">
            <a:avLst/>
          </a:prstGeom>
          <a:noFill/>
          <a:ln w="9525">
            <a:noFill/>
            <a:miter lim="800000"/>
            <a:headEnd/>
            <a:tailEnd/>
          </a:ln>
        </p:spPr>
      </p:pic>
      <p:sp>
        <p:nvSpPr>
          <p:cNvPr id="4" name="Rectangle 3"/>
          <p:cNvSpPr/>
          <p:nvPr/>
        </p:nvSpPr>
        <p:spPr>
          <a:xfrm>
            <a:off x="1280160" y="192180"/>
            <a:ext cx="6537960" cy="646331"/>
          </a:xfrm>
          <a:prstGeom prst="rect">
            <a:avLst/>
          </a:prstGeom>
        </p:spPr>
        <p:txBody>
          <a:bodyPr wrap="square">
            <a:spAutoFit/>
          </a:bodyPr>
          <a:lstStyle/>
          <a:p>
            <a:r>
              <a:rPr lang="en-US" b="1" dirty="0" smtClean="0">
                <a:solidFill>
                  <a:schemeClr val="bg1"/>
                </a:solidFill>
              </a:rPr>
              <a:t>Analyzing and Recording Software Item Qualification Test Results  </a:t>
            </a:r>
            <a:r>
              <a:rPr lang="en-US" sz="1200" dirty="0" smtClean="0">
                <a:solidFill>
                  <a:schemeClr val="bg1"/>
                </a:solidFill>
              </a:rPr>
              <a:t>SDP Section 5.9.7</a:t>
            </a:r>
            <a:endParaRPr lang="en-US" sz="12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160" y="220980"/>
            <a:ext cx="6537960" cy="369332"/>
          </a:xfrm>
          <a:prstGeom prst="rect">
            <a:avLst/>
          </a:prstGeom>
        </p:spPr>
        <p:txBody>
          <a:bodyPr wrap="square">
            <a:spAutoFit/>
          </a:bodyPr>
          <a:lstStyle/>
          <a:p>
            <a:r>
              <a:rPr lang="en-US" b="1" dirty="0" smtClean="0">
                <a:solidFill>
                  <a:schemeClr val="bg1"/>
                </a:solidFill>
              </a:rPr>
              <a:t>Links</a:t>
            </a:r>
            <a:endParaRPr lang="en-US" dirty="0">
              <a:solidFill>
                <a:schemeClr val="bg1"/>
              </a:solidFill>
            </a:endParaRPr>
          </a:p>
        </p:txBody>
      </p:sp>
      <p:sp>
        <p:nvSpPr>
          <p:cNvPr id="4" name="TextBox 3"/>
          <p:cNvSpPr txBox="1"/>
          <p:nvPr/>
        </p:nvSpPr>
        <p:spPr>
          <a:xfrm>
            <a:off x="540635" y="999067"/>
            <a:ext cx="8187267" cy="4770537"/>
          </a:xfrm>
          <a:prstGeom prst="rect">
            <a:avLst/>
          </a:prstGeom>
          <a:noFill/>
        </p:spPr>
        <p:txBody>
          <a:bodyPr wrap="square" rtlCol="0">
            <a:spAutoFit/>
          </a:bodyPr>
          <a:lstStyle/>
          <a:p>
            <a:r>
              <a:rPr lang="en-US" sz="1400" dirty="0" smtClean="0"/>
              <a:t>SDP </a:t>
            </a:r>
            <a:r>
              <a:rPr lang="en-US" sz="1400" dirty="0" smtClean="0">
                <a:hlinkClick r:id="rId2" action="ppaction://hlinkfile"/>
              </a:rPr>
              <a:t>3GPS-PN-07-0101 SDP Rev H 121911</a:t>
            </a:r>
            <a:endParaRPr lang="en-US" sz="1400" dirty="0" smtClean="0"/>
          </a:p>
          <a:p>
            <a:endParaRPr lang="en-US" sz="1400" dirty="0" smtClean="0"/>
          </a:p>
          <a:p>
            <a:endParaRPr lang="en-US" sz="1400" dirty="0" smtClean="0"/>
          </a:p>
          <a:p>
            <a:r>
              <a:rPr lang="en-US" sz="1400" dirty="0" smtClean="0"/>
              <a:t>MIL-STD-1521B/T Notice 2 Military Standard Technical Reviews &amp; Audits for Systems,</a:t>
            </a:r>
          </a:p>
          <a:p>
            <a:r>
              <a:rPr lang="en-US" sz="1400" dirty="0" smtClean="0"/>
              <a:t>Equipments, and Computer Software (Tailored for GPS III)</a:t>
            </a:r>
          </a:p>
          <a:p>
            <a:r>
              <a:rPr lang="en-US" sz="1400" dirty="0" smtClean="0">
                <a:hlinkClick r:id="rId3" tooltip="3"/>
              </a:rPr>
              <a:t>Technical Library 3</a:t>
            </a:r>
            <a:r>
              <a:rPr lang="en-US" sz="1400" dirty="0" smtClean="0"/>
              <a:t>    And    </a:t>
            </a:r>
            <a:r>
              <a:rPr lang="en-US" sz="1400" dirty="0" smtClean="0">
                <a:hlinkClick r:id="rId4" action="ppaction://hlinkfile"/>
              </a:rPr>
              <a:t>SOW_1521B_tailoring</a:t>
            </a:r>
            <a:endParaRPr lang="en-US" sz="1400" dirty="0" smtClean="0"/>
          </a:p>
          <a:p>
            <a:endParaRPr lang="en-US" sz="1400" dirty="0" smtClean="0"/>
          </a:p>
          <a:p>
            <a:endParaRPr lang="en-US" sz="1400" dirty="0" smtClean="0"/>
          </a:p>
          <a:p>
            <a:r>
              <a:rPr lang="en-US" sz="1400" dirty="0" smtClean="0"/>
              <a:t>LM TRR Checklist </a:t>
            </a:r>
            <a:r>
              <a:rPr lang="en-US" sz="1400" dirty="0" smtClean="0">
                <a:hlinkClick r:id="rId5" action="ppaction://hlinkfile"/>
              </a:rPr>
              <a:t>11 TRR Checklist</a:t>
            </a:r>
            <a:endParaRPr lang="en-US" sz="1400" dirty="0" smtClean="0"/>
          </a:p>
          <a:p>
            <a:endParaRPr lang="en-US" sz="1400" dirty="0" smtClean="0"/>
          </a:p>
          <a:p>
            <a:endParaRPr lang="en-US" sz="1400" dirty="0" smtClean="0"/>
          </a:p>
          <a:p>
            <a:r>
              <a:rPr lang="en-US" sz="1400" dirty="0" smtClean="0"/>
              <a:t>SDRLs</a:t>
            </a:r>
            <a:r>
              <a:rPr lang="en-US" sz="1400" dirty="0" smtClean="0">
                <a:hlinkClick r:id="rId6" action="ppaction://hlinkfile"/>
              </a:rPr>
              <a:t> TSW Documents - Latest on WGC as of July 31 2013</a:t>
            </a:r>
            <a:r>
              <a:rPr lang="en-US" sz="1400" dirty="0" smtClean="0"/>
              <a:t>   - Work in Progress </a:t>
            </a:r>
          </a:p>
          <a:p>
            <a:endParaRPr lang="en-US" sz="1400" dirty="0" smtClean="0"/>
          </a:p>
          <a:p>
            <a:r>
              <a:rPr lang="en-US" sz="1400" dirty="0" smtClean="0">
                <a:hlinkClick r:id="rId7" action="ppaction://hlinkfile"/>
              </a:rPr>
              <a:t>Document Configuration</a:t>
            </a:r>
            <a:r>
              <a:rPr lang="en-US" sz="1400" dirty="0" smtClean="0"/>
              <a:t>    - Work in Progress </a:t>
            </a:r>
          </a:p>
          <a:p>
            <a:endParaRPr lang="en-US" sz="1400" dirty="0" smtClean="0"/>
          </a:p>
          <a:p>
            <a:endParaRPr lang="en-US" sz="1400" dirty="0" smtClean="0"/>
          </a:p>
          <a:p>
            <a:pPr marL="0" lvl="1"/>
            <a:r>
              <a:rPr lang="en-US" sz="1200" dirty="0" smtClean="0"/>
              <a:t>Test Procedure Dry Run Status </a:t>
            </a:r>
            <a:r>
              <a:rPr lang="en-US" sz="1200" dirty="0" smtClean="0">
                <a:solidFill>
                  <a:srgbClr val="00B0F0"/>
                </a:solidFill>
              </a:rPr>
              <a:t>(Include a detail matrix)</a:t>
            </a:r>
            <a:r>
              <a:rPr lang="en-US" sz="1200" dirty="0" smtClean="0">
                <a:hlinkClick r:id="rId8" action="ppaction://hlinkfile"/>
              </a:rPr>
              <a:t> </a:t>
            </a:r>
            <a:r>
              <a:rPr lang="en-US" sz="1200" dirty="0" err="1" smtClean="0">
                <a:hlinkClick r:id="rId8" action="ppaction://hlinkfile"/>
              </a:rPr>
              <a:t>TSW_SIQT_PracticeDryRun_Testcase_Execution_Status_ByMinutes</a:t>
            </a:r>
            <a:r>
              <a:rPr lang="en-US" sz="1200" dirty="0" smtClean="0">
                <a:hlinkClick r:id="rId8" action="ppaction://hlinkfile"/>
              </a:rPr>
              <a:t> </a:t>
            </a:r>
            <a:endParaRPr lang="en-US" sz="1200" dirty="0" smtClean="0">
              <a:solidFill>
                <a:srgbClr val="00B0F0"/>
              </a:solidFill>
            </a:endParaRPr>
          </a:p>
          <a:p>
            <a:endParaRPr lang="en-US" sz="1400" dirty="0" smtClean="0"/>
          </a:p>
          <a:p>
            <a:endParaRPr lang="en-US" sz="1400" dirty="0" smtClean="0"/>
          </a:p>
          <a:p>
            <a:endParaRPr lang="en-US" sz="1400" dirty="0" smtClean="0"/>
          </a:p>
          <a:p>
            <a:endParaRPr lang="en-US" sz="14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320800" y="227013"/>
            <a:ext cx="6172200" cy="292100"/>
          </a:xfrm>
          <a:prstGeom prst="rect">
            <a:avLst/>
          </a:prstGeom>
        </p:spPr>
        <p:txBody>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400" b="1" i="0" u="none" strike="noStrike" kern="0" cap="none" spc="0" normalizeH="0" baseline="0" noProof="0" smtClean="0">
                <a:ln>
                  <a:noFill/>
                </a:ln>
                <a:solidFill>
                  <a:schemeClr val="bg1"/>
                </a:solidFill>
                <a:effectLst/>
                <a:uLnTx/>
                <a:uFillTx/>
                <a:latin typeface="Arial" charset="0"/>
                <a:ea typeface="+mj-ea"/>
                <a:cs typeface="+mj-cs"/>
              </a:rPr>
              <a:t>DO-178B Software Safety Levels</a:t>
            </a:r>
            <a:endParaRPr kumimoji="0" lang="en-US" sz="2400" b="1" i="0" u="none" strike="noStrike" kern="0" cap="none" spc="0" normalizeH="0" baseline="0" noProof="0" dirty="0">
              <a:ln>
                <a:noFill/>
              </a:ln>
              <a:solidFill>
                <a:schemeClr val="bg1"/>
              </a:solidFill>
              <a:effectLst/>
              <a:uLnTx/>
              <a:uFillTx/>
              <a:latin typeface="Arial" charset="0"/>
              <a:ea typeface="+mj-ea"/>
              <a:cs typeface="+mj-cs"/>
            </a:endParaRPr>
          </a:p>
        </p:txBody>
      </p:sp>
      <p:sp>
        <p:nvSpPr>
          <p:cNvPr id="4" name="Title 2"/>
          <p:cNvSpPr txBox="1">
            <a:spLocks/>
          </p:cNvSpPr>
          <p:nvPr/>
        </p:nvSpPr>
        <p:spPr>
          <a:xfrm>
            <a:off x="1027335" y="1928603"/>
            <a:ext cx="6172200" cy="292100"/>
          </a:xfrm>
          <a:prstGeom prst="rect">
            <a:avLst/>
          </a:prstGeom>
        </p:spPr>
        <p:txBody>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2400" b="1" i="0" u="none" strike="noStrike" kern="0" cap="none" spc="0" normalizeH="0" baseline="0" noProof="0" dirty="0" smtClean="0">
                <a:ln>
                  <a:noFill/>
                </a:ln>
                <a:effectLst/>
                <a:uLnTx/>
                <a:uFillTx/>
                <a:latin typeface="Arial" charset="0"/>
                <a:ea typeface="+mj-ea"/>
                <a:cs typeface="+mj-cs"/>
              </a:rPr>
              <a:t>DO-178B Software Safety Levels Review</a:t>
            </a:r>
            <a:endParaRPr kumimoji="0" lang="en-US" sz="2400" b="1" i="0" u="none" strike="noStrike" kern="0" cap="none" spc="0" normalizeH="0" baseline="0" noProof="0" dirty="0">
              <a:ln>
                <a:noFill/>
              </a:ln>
              <a:effectLst/>
              <a:uLnTx/>
              <a:uFillTx/>
              <a:latin typeface="Arial" charset="0"/>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DO-178B Software Safety Levels</a:t>
            </a:r>
            <a:endParaRPr lang="en-US" dirty="0"/>
          </a:p>
        </p:txBody>
      </p:sp>
      <p:sp>
        <p:nvSpPr>
          <p:cNvPr id="2" name="Content Placeholder 1"/>
          <p:cNvSpPr>
            <a:spLocks noGrp="1"/>
          </p:cNvSpPr>
          <p:nvPr>
            <p:ph sz="quarter" idx="4294967295"/>
          </p:nvPr>
        </p:nvSpPr>
        <p:spPr>
          <a:xfrm>
            <a:off x="3015916" y="2101516"/>
            <a:ext cx="5598695" cy="3721768"/>
          </a:xfrm>
          <a:prstGeom prst="rect">
            <a:avLst/>
          </a:prstGeom>
        </p:spPr>
        <p:txBody>
          <a:bodyPr/>
          <a:lstStyle/>
          <a:p>
            <a:pPr>
              <a:buNone/>
            </a:pPr>
            <a:endParaRPr lang="en-US" sz="1400" dirty="0" smtClean="0"/>
          </a:p>
          <a:p>
            <a:pPr lvl="1">
              <a:buFont typeface="+mj-lt"/>
              <a:buAutoNum type="alphaUcPeriod"/>
            </a:pPr>
            <a:r>
              <a:rPr lang="en-US" sz="1400" b="1" dirty="0" smtClean="0"/>
              <a:t>Catastrophic</a:t>
            </a:r>
            <a:r>
              <a:rPr lang="en-US" sz="1400" dirty="0" smtClean="0"/>
              <a:t> - Failure may cause a crash. Error or loss of critical function required to safely fly and land aircraft. </a:t>
            </a:r>
          </a:p>
          <a:p>
            <a:pPr lvl="1">
              <a:buFont typeface="+mj-lt"/>
              <a:buAutoNum type="alphaUcPeriod"/>
            </a:pPr>
            <a:r>
              <a:rPr lang="en-US" sz="1400" b="1" dirty="0" smtClean="0"/>
              <a:t>Hazardous</a:t>
            </a:r>
            <a:r>
              <a:rPr lang="en-US" sz="1400" dirty="0" smtClean="0"/>
              <a:t> - Failure has a large negative impact on safety or performance, or reduces the ability of the crew to operate the aircraft due to physical distress or a higher workload, or causes serious or fatal injuries among the passengers. (Safety-significant) </a:t>
            </a:r>
          </a:p>
          <a:p>
            <a:pPr lvl="1">
              <a:buFont typeface="+mj-lt"/>
              <a:buAutoNum type="alphaUcPeriod"/>
            </a:pPr>
            <a:r>
              <a:rPr lang="en-US" sz="1400" b="1" dirty="0" smtClean="0"/>
              <a:t>Major</a:t>
            </a:r>
            <a:r>
              <a:rPr lang="en-US" sz="1400" dirty="0" smtClean="0"/>
              <a:t> - Failure is significant, but has a lesser impact than a Hazardous failure (for example, leads to passenger discomfort rather than injuries)or significantly increases crew workload (safety related) </a:t>
            </a:r>
          </a:p>
          <a:p>
            <a:pPr lvl="1">
              <a:buFont typeface="+mj-lt"/>
              <a:buAutoNum type="alphaUcPeriod"/>
            </a:pPr>
            <a:r>
              <a:rPr lang="en-US" sz="1400" b="1" dirty="0" smtClean="0"/>
              <a:t>Minor</a:t>
            </a:r>
            <a:r>
              <a:rPr lang="en-US" sz="1400" dirty="0" smtClean="0"/>
              <a:t> - Failure is noticeable, but has a lesser impact than a Major failure (for example, causing passenger inconvenience or a routine flight plan change) </a:t>
            </a:r>
          </a:p>
          <a:p>
            <a:pPr lvl="1">
              <a:buFont typeface="+mj-lt"/>
              <a:buAutoNum type="alphaUcPeriod"/>
            </a:pPr>
            <a:r>
              <a:rPr lang="en-US" sz="1400" b="1" dirty="0" smtClean="0"/>
              <a:t>No Effect</a:t>
            </a:r>
            <a:r>
              <a:rPr lang="en-US" sz="1400" dirty="0" smtClean="0"/>
              <a:t> - Failure has no impact on safety, aircraft operation, or crew workload. </a:t>
            </a:r>
          </a:p>
          <a:p>
            <a:endParaRPr lang="en-US" sz="1400"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48235" y="2845546"/>
            <a:ext cx="2666439" cy="2515348"/>
          </a:xfrm>
          <a:prstGeom prst="rect">
            <a:avLst/>
          </a:prstGeom>
          <a:noFill/>
          <a:ln w="9525">
            <a:noFill/>
            <a:miter lim="800000"/>
            <a:headEnd/>
            <a:tailEnd/>
          </a:ln>
        </p:spPr>
      </p:pic>
      <p:sp>
        <p:nvSpPr>
          <p:cNvPr id="6" name="Content Placeholder 1"/>
          <p:cNvSpPr txBox="1">
            <a:spLocks/>
          </p:cNvSpPr>
          <p:nvPr/>
        </p:nvSpPr>
        <p:spPr bwMode="gray">
          <a:xfrm>
            <a:off x="475129" y="930327"/>
            <a:ext cx="8077200" cy="11287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indent="-228600">
              <a:spcBef>
                <a:spcPct val="50000"/>
              </a:spcBef>
              <a:buFont typeface="Arial" pitchFamily="34" charset="0"/>
              <a:buChar char="•"/>
              <a:defRPr/>
            </a:pPr>
            <a:r>
              <a:rPr kumimoji="0" lang="en-US" sz="1400" b="0" i="0" u="none" strike="noStrike" kern="0" cap="none" spc="0" normalizeH="0" baseline="0" noProof="0" dirty="0" smtClean="0">
                <a:ln>
                  <a:noFill/>
                </a:ln>
                <a:effectLst/>
                <a:uLnTx/>
                <a:uFillTx/>
                <a:latin typeface="+mn-lt"/>
                <a:ea typeface="ＭＳ Ｐゴシック" pitchFamily="125" charset="-128"/>
                <a:cs typeface="ＭＳ Ｐゴシック" pitchFamily="125" charset="-128"/>
              </a:rPr>
              <a:t>The </a:t>
            </a:r>
            <a:r>
              <a:rPr kumimoji="0" lang="en-US" sz="1400" b="1" i="0" u="none" strike="noStrike" kern="0" cap="none" spc="0" normalizeH="0" baseline="0" noProof="0" dirty="0" smtClean="0">
                <a:ln>
                  <a:noFill/>
                </a:ln>
                <a:effectLst/>
                <a:uLnTx/>
                <a:uFillTx/>
                <a:latin typeface="+mn-lt"/>
                <a:ea typeface="ＭＳ Ｐゴシック" pitchFamily="125" charset="-128"/>
                <a:cs typeface="ＭＳ Ｐゴシック" pitchFamily="125" charset="-128"/>
              </a:rPr>
              <a:t>Design Assurance Level</a:t>
            </a:r>
            <a:r>
              <a:rPr kumimoji="0" lang="en-US" sz="1400" b="0" i="0" u="none" strike="noStrike" kern="0" cap="none" spc="0" normalizeH="0" baseline="0" noProof="0" dirty="0" smtClean="0">
                <a:ln>
                  <a:noFill/>
                </a:ln>
                <a:effectLst/>
                <a:uLnTx/>
                <a:uFillTx/>
                <a:latin typeface="+mn-lt"/>
                <a:ea typeface="ＭＳ Ｐゴシック" pitchFamily="125" charset="-128"/>
                <a:cs typeface="ＭＳ Ｐゴシック" pitchFamily="125" charset="-128"/>
              </a:rPr>
              <a:t> (DAL) is determined from the </a:t>
            </a:r>
            <a:r>
              <a:rPr kumimoji="0" lang="en-US" sz="1400" b="0" i="0" u="sng" strike="noStrike" kern="0" cap="none" spc="0" normalizeH="0" baseline="0" noProof="0" dirty="0" smtClean="0">
                <a:ln>
                  <a:noFill/>
                </a:ln>
                <a:effectLst/>
                <a:uLnTx/>
                <a:uFillTx/>
                <a:latin typeface="+mn-lt"/>
                <a:ea typeface="ＭＳ Ｐゴシック" pitchFamily="125" charset="-128"/>
                <a:cs typeface="ＭＳ Ｐゴシック" pitchFamily="125" charset="-128"/>
                <a:hlinkClick r:id="rId3" tooltip="ARP4761"/>
              </a:rPr>
              <a:t>safety assessment process</a:t>
            </a:r>
            <a:r>
              <a:rPr kumimoji="0" lang="en-US" sz="1400" b="0" i="0" u="none" strike="noStrike" kern="0" cap="none" spc="0" normalizeH="0" baseline="0" noProof="0" dirty="0" smtClean="0">
                <a:ln>
                  <a:noFill/>
                </a:ln>
                <a:effectLst/>
                <a:uLnTx/>
                <a:uFillTx/>
                <a:latin typeface="+mn-lt"/>
                <a:ea typeface="ＭＳ Ｐゴシック" pitchFamily="125" charset="-128"/>
                <a:cs typeface="ＭＳ Ｐゴシック" pitchFamily="125" charset="-128"/>
              </a:rPr>
              <a:t> and </a:t>
            </a:r>
            <a:r>
              <a:rPr kumimoji="0" lang="en-US" sz="1400" b="0" i="0" u="sng" strike="noStrike" kern="0" cap="none" spc="0" normalizeH="0" baseline="0" noProof="0" dirty="0" smtClean="0">
                <a:ln>
                  <a:noFill/>
                </a:ln>
                <a:effectLst/>
                <a:uLnTx/>
                <a:uFillTx/>
                <a:latin typeface="+mn-lt"/>
                <a:ea typeface="ＭＳ Ｐゴシック" pitchFamily="125" charset="-128"/>
                <a:cs typeface="ＭＳ Ｐゴシック" pitchFamily="125" charset="-128"/>
                <a:hlinkClick r:id="rId4" tooltip="Hazard analysis"/>
              </a:rPr>
              <a:t>hazard analysis</a:t>
            </a:r>
            <a:r>
              <a:rPr kumimoji="0" lang="en-US" sz="1400" b="0" i="0" u="none" strike="noStrike" kern="0" cap="none" spc="0" normalizeH="0" baseline="0" noProof="0" dirty="0" smtClean="0">
                <a:ln>
                  <a:noFill/>
                </a:ln>
                <a:effectLst/>
                <a:uLnTx/>
                <a:uFillTx/>
                <a:latin typeface="+mn-lt"/>
                <a:ea typeface="ＭＳ Ｐゴシック" pitchFamily="125" charset="-128"/>
                <a:cs typeface="ＭＳ Ｐゴシック" pitchFamily="125" charset="-128"/>
              </a:rPr>
              <a:t> by examining the effects of a failure condition in the system. The failure conditions are categorized by their effects on the aircraft, crew, and passengers.</a:t>
            </a:r>
          </a:p>
          <a:p>
            <a:pPr marL="228600" indent="-228600">
              <a:spcBef>
                <a:spcPct val="50000"/>
              </a:spcBef>
              <a:buFont typeface="Arial" pitchFamily="34" charset="0"/>
              <a:buChar char="•"/>
              <a:defRPr/>
            </a:pPr>
            <a:r>
              <a:rPr kumimoji="0" lang="en-US" sz="1400" b="0" i="0" u="none" strike="noStrike" kern="0" cap="none" spc="0" normalizeH="0" baseline="0" noProof="0" dirty="0" smtClean="0">
                <a:ln>
                  <a:noFill/>
                </a:ln>
                <a:effectLst/>
                <a:uLnTx/>
                <a:uFillTx/>
                <a:latin typeface="+mn-lt"/>
                <a:ea typeface="ＭＳ Ｐゴシック" pitchFamily="125" charset="-128"/>
                <a:cs typeface="ＭＳ Ｐゴシック" pitchFamily="125" charset="-128"/>
              </a:rPr>
              <a:t>Software Safety </a:t>
            </a:r>
            <a:r>
              <a:rPr kumimoji="0" lang="en-US" sz="1400" b="1" i="0" u="none" strike="noStrike" kern="0" cap="none" spc="0" normalizeH="0" baseline="0" noProof="0" dirty="0" smtClean="0">
                <a:ln>
                  <a:noFill/>
                </a:ln>
                <a:effectLst/>
                <a:uLnTx/>
                <a:uFillTx/>
                <a:latin typeface="+mn-lt"/>
                <a:ea typeface="ＭＳ Ｐゴシック" pitchFamily="125" charset="-128"/>
                <a:cs typeface="ＭＳ Ｐゴシック" pitchFamily="125" charset="-128"/>
              </a:rPr>
              <a:t>Levels A-E</a:t>
            </a:r>
            <a:endParaRPr kumimoji="0" lang="en-US" sz="1400" b="0" i="0" u="none" strike="noStrike" kern="0" cap="none" spc="0" normalizeH="0" baseline="0" noProof="0" dirty="0" smtClean="0">
              <a:ln>
                <a:noFill/>
              </a:ln>
              <a:effectLst/>
              <a:uLnTx/>
              <a:uFillTx/>
              <a:latin typeface="+mn-lt"/>
              <a:ea typeface="ＭＳ Ｐゴシック" pitchFamily="125" charset="-128"/>
              <a:cs typeface="ＭＳ Ｐゴシック" pitchFamily="125"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DO-178B Software Safety Levels</a:t>
            </a:r>
            <a:endParaRPr lang="en-US" dirty="0"/>
          </a:p>
        </p:txBody>
      </p:sp>
      <p:sp>
        <p:nvSpPr>
          <p:cNvPr id="2" name="Content Placeholder 1"/>
          <p:cNvSpPr>
            <a:spLocks noGrp="1"/>
          </p:cNvSpPr>
          <p:nvPr>
            <p:ph sz="quarter" idx="4294967295"/>
          </p:nvPr>
        </p:nvSpPr>
        <p:spPr>
          <a:xfrm>
            <a:off x="475880" y="1155873"/>
            <a:ext cx="8226425" cy="1104127"/>
          </a:xfrm>
          <a:prstGeom prst="rect">
            <a:avLst/>
          </a:prstGeom>
        </p:spPr>
        <p:txBody>
          <a:bodyPr/>
          <a:lstStyle/>
          <a:p>
            <a:r>
              <a:rPr lang="en-US" sz="1400" dirty="0" smtClean="0"/>
              <a:t>The number of objectives to be satisfied (eventually with independence) is determined by the software</a:t>
            </a:r>
            <a:r>
              <a:rPr lang="en-US" sz="1400" dirty="0" smtClean="0">
                <a:solidFill>
                  <a:srgbClr val="FD2D17"/>
                </a:solidFill>
              </a:rPr>
              <a:t> safety </a:t>
            </a:r>
            <a:r>
              <a:rPr lang="en-US" sz="1400" b="1" dirty="0" smtClean="0"/>
              <a:t>level A-E. </a:t>
            </a:r>
            <a:r>
              <a:rPr lang="en-US" sz="1400" dirty="0" smtClean="0"/>
              <a:t>The phrase "with independence" refers to a separation of responsibilities where the objectivity of the verification and validation processes is ensured by virtue of their "</a:t>
            </a:r>
            <a:r>
              <a:rPr lang="en-US" sz="1400" b="1" dirty="0" smtClean="0"/>
              <a:t>independence</a:t>
            </a:r>
            <a:r>
              <a:rPr lang="en-US" sz="1400" dirty="0" smtClean="0"/>
              <a:t>" from the software development team. In some cases, an automated tool may be equivalent to independence. For example, on GPS III all Unit test were performed by Test engineers in ROC or FW, but all the development was in NJ. </a:t>
            </a:r>
          </a:p>
          <a:p>
            <a:endParaRPr lang="en-US" sz="1400" dirty="0" smtClean="0"/>
          </a:p>
          <a:p>
            <a:endParaRPr lang="en-US" sz="1400" dirty="0" smtClean="0"/>
          </a:p>
          <a:p>
            <a:endParaRPr lang="en-US" sz="1400" dirty="0" smtClean="0"/>
          </a:p>
          <a:p>
            <a:endParaRPr lang="en-US" sz="1200" dirty="0" smtClean="0"/>
          </a:p>
          <a:p>
            <a:endParaRPr lang="en-US" sz="1200" dirty="0" smtClean="0"/>
          </a:p>
          <a:p>
            <a:endParaRPr lang="en-US" sz="1200" dirty="0" smtClean="0"/>
          </a:p>
          <a:p>
            <a:endParaRPr lang="en-US" sz="1200" dirty="0" smtClean="0"/>
          </a:p>
          <a:p>
            <a:endParaRPr lang="en-US" dirty="0"/>
          </a:p>
        </p:txBody>
      </p:sp>
      <p:pic>
        <p:nvPicPr>
          <p:cNvPr id="4" name="Picture 6"/>
          <p:cNvPicPr>
            <a:picLocks noChangeAspect="1" noChangeArrowheads="1"/>
          </p:cNvPicPr>
          <p:nvPr/>
        </p:nvPicPr>
        <p:blipFill>
          <a:blip r:embed="rId2" cstate="print"/>
          <a:srcRect/>
          <a:stretch>
            <a:fillRect/>
          </a:stretch>
        </p:blipFill>
        <p:spPr bwMode="auto">
          <a:xfrm>
            <a:off x="1152587" y="3007422"/>
            <a:ext cx="6807469" cy="271961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320800" y="225330"/>
            <a:ext cx="6172200" cy="295466"/>
          </a:xfrm>
        </p:spPr>
        <p:txBody>
          <a:bodyPr/>
          <a:lstStyle/>
          <a:p>
            <a:r>
              <a:rPr lang="en-US" dirty="0" smtClean="0"/>
              <a:t>TRR , SIQT and STR Definitions </a:t>
            </a:r>
            <a:endParaRPr lang="en-US" dirty="0"/>
          </a:p>
        </p:txBody>
      </p:sp>
      <p:sp>
        <p:nvSpPr>
          <p:cNvPr id="12" name="Text Placeholder 11"/>
          <p:cNvSpPr>
            <a:spLocks noGrp="1"/>
          </p:cNvSpPr>
          <p:nvPr>
            <p:ph type="body" sz="quarter" idx="17"/>
          </p:nvPr>
        </p:nvSpPr>
        <p:spPr>
          <a:xfrm>
            <a:off x="379413" y="956734"/>
            <a:ext cx="8440737" cy="5213880"/>
          </a:xfrm>
        </p:spPr>
        <p:txBody>
          <a:bodyPr/>
          <a:lstStyle/>
          <a:p>
            <a:pPr>
              <a:buFont typeface="Wingdings" pitchFamily="2" charset="2"/>
              <a:buChar char="q"/>
            </a:pPr>
            <a:r>
              <a:rPr lang="en-US" sz="1400" b="1" dirty="0" smtClean="0"/>
              <a:t>Software Test Readiness Review  (TRR) </a:t>
            </a:r>
            <a:r>
              <a:rPr lang="en-US" sz="1400" dirty="0" smtClean="0"/>
              <a:t>This is a review that is owned by the software organization. The objective of the review is to present and review the test plans and software readiness, including  status of integration activities, to proceed with the formal acceptance testing</a:t>
            </a:r>
          </a:p>
          <a:p>
            <a:pPr marL="0" indent="0">
              <a:buNone/>
            </a:pPr>
            <a:endParaRPr lang="en-US" sz="1400" dirty="0" smtClean="0"/>
          </a:p>
          <a:p>
            <a:pPr>
              <a:buFont typeface="Wingdings" pitchFamily="2" charset="2"/>
              <a:buChar char="q"/>
            </a:pPr>
            <a:r>
              <a:rPr lang="en-US" sz="1400" b="1" dirty="0" smtClean="0"/>
              <a:t>Software Item Qualification Test (SIQT) </a:t>
            </a:r>
            <a:r>
              <a:rPr lang="en-US" sz="1400" dirty="0" smtClean="0"/>
              <a:t>is validation phase where the product is ready to presently and formally test fully implemented software items and compare actual behavior to required behavior.</a:t>
            </a:r>
          </a:p>
          <a:p>
            <a:pPr>
              <a:buFont typeface="Wingdings" pitchFamily="2" charset="2"/>
              <a:buChar char="q"/>
            </a:pPr>
            <a:endParaRPr lang="en-US" sz="1400" b="1" dirty="0" smtClean="0"/>
          </a:p>
          <a:p>
            <a:pPr>
              <a:buFont typeface="Wingdings" pitchFamily="2" charset="2"/>
              <a:buChar char="q"/>
            </a:pPr>
            <a:r>
              <a:rPr lang="en-US" sz="1400" b="1" dirty="0" smtClean="0"/>
              <a:t>Software Acceptance Review</a:t>
            </a:r>
            <a:r>
              <a:rPr lang="en-US" sz="1400" dirty="0" smtClean="0"/>
              <a:t> -This is a review that is owned by the software organization. The objective of the review is to present and review the status of the software item qualification testing.</a:t>
            </a:r>
          </a:p>
          <a:p>
            <a:pPr>
              <a:buNone/>
            </a:pPr>
            <a:endParaRPr lang="en-US" sz="1400" dirty="0" smtClean="0"/>
          </a:p>
          <a:p>
            <a:pPr>
              <a:buFont typeface="Wingdings" pitchFamily="2" charset="2"/>
              <a:buChar char="q"/>
            </a:pPr>
            <a:r>
              <a:rPr lang="en-US" sz="1400" b="1" dirty="0" smtClean="0"/>
              <a:t>Software Test Report (STR) </a:t>
            </a:r>
            <a:r>
              <a:rPr lang="en-US" sz="1400" dirty="0" smtClean="0"/>
              <a:t>is a deliverable and a major milestone. This document the contains objective evidence of SIQT execution and it’s witnesses and approvals. Exelis will not be paid aware fee until STR is approved. </a:t>
            </a:r>
          </a:p>
          <a:p>
            <a:pPr>
              <a:buFont typeface="Wingdings" pitchFamily="2" charset="2"/>
              <a:buChar char="q"/>
            </a:pPr>
            <a:endParaRPr lang="en-US" sz="1400" dirty="0" smtClean="0"/>
          </a:p>
          <a:p>
            <a:pPr>
              <a:buFont typeface="Wingdings" pitchFamily="2" charset="2"/>
              <a:buChar char="q"/>
            </a:pPr>
            <a:r>
              <a:rPr lang="en-US" sz="1400" b="1" dirty="0" smtClean="0"/>
              <a:t>Testing on the Target Computer System - </a:t>
            </a:r>
            <a:r>
              <a:rPr lang="en-US" sz="1400" dirty="0" smtClean="0"/>
              <a:t>While the intent is the same, the terms are different for the GDAIS Software Process. SIQT is performed on flight hardware as required, but the hardware name is dependent upon the SI being tested. The end of phase review activity is the Software Formal Qualification Review (SW FQR), not the Software Acceptance Review.</a:t>
            </a:r>
          </a:p>
          <a:p>
            <a:pPr>
              <a:buFont typeface="Wingdings" pitchFamily="2" charset="2"/>
              <a:buChar char="q"/>
            </a:pPr>
            <a:endParaRPr lang="en-US" sz="1400" dirty="0" smtClean="0"/>
          </a:p>
          <a:p>
            <a:pPr>
              <a:buFont typeface="Wingdings" pitchFamily="2" charset="2"/>
              <a:buChar char="q"/>
            </a:pPr>
            <a:endParaRPr lang="en-US" sz="1400" dirty="0" smtClean="0"/>
          </a:p>
          <a:p>
            <a:pPr marL="342900" indent="-342900">
              <a:buFont typeface="+mj-lt"/>
              <a:buAutoNum type="arabicPeriod"/>
            </a:pPr>
            <a:endParaRPr lang="en-US" sz="1200" dirty="0" smtClean="0"/>
          </a:p>
          <a:p>
            <a:pPr marL="342900" indent="-342900">
              <a:buFont typeface="+mj-lt"/>
              <a:buAutoNum type="arabicPeriod"/>
            </a:pPr>
            <a:endParaRPr lang="en-US" sz="1200" dirty="0" smtClean="0"/>
          </a:p>
          <a:p>
            <a:pPr marL="342900" indent="-342900">
              <a:buFont typeface="+mj-lt"/>
              <a:buAutoNum type="arabicPeriod"/>
            </a:pPr>
            <a:endParaRPr lang="en-US" sz="12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8789" y="193675"/>
            <a:ext cx="8075612" cy="960438"/>
          </a:xfrm>
        </p:spPr>
        <p:txBody>
          <a:bodyPr/>
          <a:lstStyle/>
          <a:p>
            <a:r>
              <a:rPr lang="en-US" dirty="0" smtClean="0"/>
              <a:t>DO-278 Software Assurance Levels Definitions</a:t>
            </a:r>
            <a:endParaRPr lang="en-US" dirty="0"/>
          </a:p>
        </p:txBody>
      </p:sp>
      <p:sp>
        <p:nvSpPr>
          <p:cNvPr id="2" name="Content Placeholder 1"/>
          <p:cNvSpPr>
            <a:spLocks noGrp="1"/>
          </p:cNvSpPr>
          <p:nvPr>
            <p:ph sz="quarter" idx="4294967295"/>
          </p:nvPr>
        </p:nvSpPr>
        <p:spPr>
          <a:xfrm>
            <a:off x="396306" y="1225890"/>
            <a:ext cx="8226425" cy="4336710"/>
          </a:xfrm>
          <a:prstGeom prst="rect">
            <a:avLst/>
          </a:prstGeom>
        </p:spPr>
        <p:txBody>
          <a:bodyPr/>
          <a:lstStyle/>
          <a:p>
            <a:pPr>
              <a:buNone/>
            </a:pPr>
            <a:r>
              <a:rPr lang="en-US" sz="1600" b="1" dirty="0" smtClean="0"/>
              <a:t>Assurance Level: </a:t>
            </a:r>
          </a:p>
          <a:p>
            <a:pPr>
              <a:buNone/>
            </a:pPr>
            <a:endParaRPr lang="en-US" sz="1400" b="1" dirty="0" smtClean="0"/>
          </a:p>
          <a:p>
            <a:pPr lvl="1"/>
            <a:r>
              <a:rPr lang="en-US" sz="1400" b="1" dirty="0" smtClean="0"/>
              <a:t>Assurance Level 1 (AL1) </a:t>
            </a:r>
            <a:r>
              <a:rPr lang="en-US" sz="1400" dirty="0" smtClean="0"/>
              <a:t>– Software whose anomalous behavior, as shown by the system safety assessment process, would cause or contribute to a failure of system function resulting in catastrophic failure condition for the GPS mission.</a:t>
            </a:r>
          </a:p>
          <a:p>
            <a:pPr lvl="1"/>
            <a:r>
              <a:rPr lang="en-US" sz="1400" b="1" dirty="0" smtClean="0"/>
              <a:t>Assurance Level 2 (AL2) </a:t>
            </a:r>
            <a:r>
              <a:rPr lang="en-US" sz="1400" dirty="0" smtClean="0"/>
              <a:t>– Software whose anomalous behavior, as shown by the system safety assessment process, would cause or contribute to a failure of system function resulting in a hazardous/severe-major failure condition for the GPS mission.</a:t>
            </a:r>
          </a:p>
          <a:p>
            <a:pPr lvl="1"/>
            <a:r>
              <a:rPr lang="en-US" sz="1400" b="1" dirty="0" smtClean="0"/>
              <a:t>Assurance Level 3 (AL3) </a:t>
            </a:r>
            <a:r>
              <a:rPr lang="en-US" sz="1400" dirty="0" smtClean="0"/>
              <a:t>– Software whose anomalous behavior, as shown by the system safety assessment process, would cause or contribute to a failure of system function resulting in a major failure condition for OCX resulting in a moderate probability of minor impact to the GPS mission.</a:t>
            </a:r>
          </a:p>
          <a:p>
            <a:pPr lvl="1"/>
            <a:r>
              <a:rPr lang="en-US" sz="1400" b="1" dirty="0" smtClean="0"/>
              <a:t>Assurance Level 4 (AL4) </a:t>
            </a:r>
            <a:r>
              <a:rPr lang="en-US" sz="1400" dirty="0" smtClean="0"/>
              <a:t>– Software whose anomalous behavior, as shown by the system safety assessment process, would cause or contribute to a failure of system function resulting in a moderate failure condition for OCX resulting in a low probability of minor impact to the GPS mission. </a:t>
            </a:r>
          </a:p>
          <a:p>
            <a:pPr lvl="1"/>
            <a:r>
              <a:rPr lang="en-US" sz="1400" b="1" dirty="0" smtClean="0"/>
              <a:t>Assurance Level 5 (AL5) </a:t>
            </a:r>
            <a:r>
              <a:rPr lang="en-US" sz="1400" dirty="0" smtClean="0"/>
              <a:t>– Software whose anomalous behavior, as shown by the system safety assessment process, would cause or contribute to a failure of system function resulting in a minor failure condition for OCX resulting in no impact to the GPS mission.</a:t>
            </a:r>
          </a:p>
          <a:p>
            <a:pPr lvl="1"/>
            <a:r>
              <a:rPr lang="en-US" sz="1400" b="1" dirty="0" smtClean="0"/>
              <a:t>Assurance Level 6 (AL6) </a:t>
            </a:r>
            <a:r>
              <a:rPr lang="en-US" sz="1400" dirty="0" smtClean="0"/>
              <a:t>– Software whose anomalous behavior, as shown by a safety assessment process, cannot cause or contribute to a failure of system function with a safety impact. </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2701"/>
            <a:ext cx="8229600" cy="665024"/>
          </a:xfrm>
        </p:spPr>
        <p:txBody>
          <a:bodyPr/>
          <a:lstStyle/>
          <a:p>
            <a:r>
              <a:rPr lang="en-US" dirty="0" smtClean="0"/>
              <a:t>Relationship of Safety Levels and Assurance Levels</a:t>
            </a:r>
            <a:endParaRPr lang="en-US" dirty="0"/>
          </a:p>
        </p:txBody>
      </p:sp>
      <p:sp>
        <p:nvSpPr>
          <p:cNvPr id="2" name="Content Placeholder 1"/>
          <p:cNvSpPr>
            <a:spLocks noGrp="1"/>
          </p:cNvSpPr>
          <p:nvPr>
            <p:ph sz="quarter" idx="4294967295"/>
          </p:nvPr>
        </p:nvSpPr>
        <p:spPr>
          <a:xfrm>
            <a:off x="437780" y="897488"/>
            <a:ext cx="8249020" cy="4617487"/>
          </a:xfrm>
          <a:prstGeom prst="rect">
            <a:avLst/>
          </a:prstGeom>
        </p:spPr>
        <p:txBody>
          <a:bodyPr/>
          <a:lstStyle/>
          <a:p>
            <a:pPr>
              <a:buNone/>
            </a:pPr>
            <a:endParaRPr lang="en-US" sz="1400" b="1" dirty="0" smtClean="0"/>
          </a:p>
          <a:p>
            <a:pPr>
              <a:buNone/>
            </a:pPr>
            <a:r>
              <a:rPr lang="en-US" sz="1400" b="1" dirty="0" smtClean="0"/>
              <a:t>Software Assurance Levels </a:t>
            </a:r>
          </a:p>
          <a:p>
            <a:pPr>
              <a:buNone/>
            </a:pPr>
            <a:r>
              <a:rPr lang="en-US" sz="1600" dirty="0" smtClean="0"/>
              <a:t>The results of a safety assessment process is used to establish the appropriate software assurance level for all elements of the CNS/ATM system.  </a:t>
            </a:r>
            <a:r>
              <a:rPr lang="en-US" sz="1400" dirty="0" smtClean="0"/>
              <a:t>Software Assurance Levels refer to the “assigned” Safety Level.</a:t>
            </a:r>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p:txBody>
      </p:sp>
      <p:pic>
        <p:nvPicPr>
          <p:cNvPr id="4" name="Picture 2"/>
          <p:cNvPicPr>
            <a:picLocks noChangeAspect="1" noChangeArrowheads="1"/>
          </p:cNvPicPr>
          <p:nvPr/>
        </p:nvPicPr>
        <p:blipFill>
          <a:blip r:embed="rId2" cstate="print"/>
          <a:srcRect/>
          <a:stretch>
            <a:fillRect/>
          </a:stretch>
        </p:blipFill>
        <p:spPr bwMode="auto">
          <a:xfrm>
            <a:off x="597159" y="2305153"/>
            <a:ext cx="8226425" cy="200279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5496" y="2598364"/>
            <a:ext cx="8027987" cy="1647825"/>
          </a:xfrm>
          <a:prstGeom prst="rect">
            <a:avLst/>
          </a:prstGeom>
          <a:noFill/>
          <a:ln w="9525">
            <a:noFill/>
            <a:miter lim="800000"/>
            <a:headEnd/>
            <a:tailEnd/>
          </a:ln>
        </p:spPr>
      </p:pic>
      <p:sp>
        <p:nvSpPr>
          <p:cNvPr id="7" name="Rectangle 6"/>
          <p:cNvSpPr/>
          <p:nvPr/>
        </p:nvSpPr>
        <p:spPr bwMode="auto">
          <a:xfrm>
            <a:off x="1021976" y="3283324"/>
            <a:ext cx="2716306" cy="255494"/>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Humnst777 Lt BT" pitchFamily="125" charset="0"/>
            </a:endParaRPr>
          </a:p>
        </p:txBody>
      </p:sp>
      <p:sp>
        <p:nvSpPr>
          <p:cNvPr id="8" name="Rectangle 7"/>
          <p:cNvSpPr/>
          <p:nvPr/>
        </p:nvSpPr>
        <p:spPr bwMode="auto">
          <a:xfrm>
            <a:off x="1214717" y="3516406"/>
            <a:ext cx="587189" cy="237565"/>
          </a:xfrm>
          <a:prstGeom prst="rect">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Humnst777 Lt BT" pitchFamily="125" charset="0"/>
            </a:endParaRPr>
          </a:p>
        </p:txBody>
      </p:sp>
      <p:sp>
        <p:nvSpPr>
          <p:cNvPr id="9" name="Rectangle 8"/>
          <p:cNvSpPr/>
          <p:nvPr/>
        </p:nvSpPr>
        <p:spPr bwMode="auto">
          <a:xfrm>
            <a:off x="2855258" y="3287806"/>
            <a:ext cx="896471" cy="667870"/>
          </a:xfrm>
          <a:prstGeom prst="rect">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Humnst777 Lt BT" pitchFamily="125" charset="0"/>
            </a:endParaRPr>
          </a:p>
        </p:txBody>
      </p:sp>
      <p:cxnSp>
        <p:nvCxnSpPr>
          <p:cNvPr id="6" name="Straight Arrow Connector 5"/>
          <p:cNvCxnSpPr>
            <a:stCxn id="7" idx="2"/>
          </p:cNvCxnSpPr>
          <p:nvPr/>
        </p:nvCxnSpPr>
        <p:spPr bwMode="auto">
          <a:xfrm flipH="1">
            <a:off x="1508311" y="3538818"/>
            <a:ext cx="871818" cy="1433232"/>
          </a:xfrm>
          <a:prstGeom prst="straightConnector1">
            <a:avLst/>
          </a:prstGeom>
          <a:noFill/>
          <a:ln w="25400" cap="flat" cmpd="sng" algn="ctr">
            <a:solidFill>
              <a:srgbClr val="C00000"/>
            </a:solidFill>
            <a:prstDash val="solid"/>
            <a:round/>
            <a:headEnd type="none" w="med" len="med"/>
            <a:tailEnd type="none" w="med" len="med"/>
          </a:ln>
          <a:effectLst/>
        </p:spPr>
      </p:cxnSp>
      <p:cxnSp>
        <p:nvCxnSpPr>
          <p:cNvPr id="12" name="Straight Arrow Connector 11"/>
          <p:cNvCxnSpPr>
            <a:stCxn id="9" idx="2"/>
          </p:cNvCxnSpPr>
          <p:nvPr/>
        </p:nvCxnSpPr>
        <p:spPr bwMode="auto">
          <a:xfrm>
            <a:off x="3303494" y="3955676"/>
            <a:ext cx="722596" cy="1016374"/>
          </a:xfrm>
          <a:prstGeom prst="straightConnector1">
            <a:avLst/>
          </a:prstGeom>
          <a:noFill/>
          <a:ln w="25400" cap="flat" cmpd="sng" algn="ctr">
            <a:solidFill>
              <a:srgbClr val="00B050"/>
            </a:solidFill>
            <a:prstDash val="solid"/>
            <a:round/>
            <a:headEnd type="none" w="med" len="med"/>
            <a:tailEnd type="none" w="med" len="med"/>
          </a:ln>
          <a:effectLst/>
        </p:spPr>
      </p:cxnSp>
      <p:cxnSp>
        <p:nvCxnSpPr>
          <p:cNvPr id="14" name="Straight Arrow Connector 13"/>
          <p:cNvCxnSpPr>
            <a:stCxn id="8" idx="2"/>
          </p:cNvCxnSpPr>
          <p:nvPr/>
        </p:nvCxnSpPr>
        <p:spPr bwMode="auto">
          <a:xfrm>
            <a:off x="1508312" y="3753971"/>
            <a:ext cx="2517778" cy="1218079"/>
          </a:xfrm>
          <a:prstGeom prst="straightConnector1">
            <a:avLst/>
          </a:prstGeom>
          <a:noFill/>
          <a:ln w="25400" cap="flat" cmpd="sng" algn="ctr">
            <a:solidFill>
              <a:srgbClr val="00B050"/>
            </a:solidFill>
            <a:prstDash val="solid"/>
            <a:round/>
            <a:headEnd type="none" w="med" len="med"/>
            <a:tailEnd type="none" w="med" len="med"/>
          </a:ln>
          <a:effectLst/>
        </p:spPr>
      </p:cxnSp>
      <p:sp>
        <p:nvSpPr>
          <p:cNvPr id="16" name="Rectangle 15"/>
          <p:cNvSpPr/>
          <p:nvPr/>
        </p:nvSpPr>
        <p:spPr bwMode="auto">
          <a:xfrm>
            <a:off x="3493828" y="4972050"/>
            <a:ext cx="1091820" cy="667870"/>
          </a:xfrm>
          <a:prstGeom prst="rect">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Humnst777 Lt BT" pitchFamily="125" charset="0"/>
            </a:endParaRPr>
          </a:p>
        </p:txBody>
      </p:sp>
      <p:sp>
        <p:nvSpPr>
          <p:cNvPr id="17" name="Rectangle 16"/>
          <p:cNvSpPr/>
          <p:nvPr/>
        </p:nvSpPr>
        <p:spPr bwMode="auto">
          <a:xfrm>
            <a:off x="866047" y="4985982"/>
            <a:ext cx="1290297" cy="66787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Humnst777 Lt BT" pitchFamily="125" charset="0"/>
            </a:endParaRPr>
          </a:p>
        </p:txBody>
      </p:sp>
      <p:sp>
        <p:nvSpPr>
          <p:cNvPr id="19" name="TextBox 18"/>
          <p:cNvSpPr txBox="1"/>
          <p:nvPr/>
        </p:nvSpPr>
        <p:spPr>
          <a:xfrm>
            <a:off x="948426" y="5089084"/>
            <a:ext cx="927063" cy="461665"/>
          </a:xfrm>
          <a:prstGeom prst="rect">
            <a:avLst/>
          </a:prstGeom>
          <a:noFill/>
        </p:spPr>
        <p:txBody>
          <a:bodyPr wrap="square" rtlCol="0">
            <a:spAutoFit/>
          </a:bodyPr>
          <a:lstStyle/>
          <a:p>
            <a:endParaRPr lang="en-US" dirty="0"/>
          </a:p>
        </p:txBody>
      </p:sp>
      <p:sp>
        <p:nvSpPr>
          <p:cNvPr id="18" name="TextBox 17"/>
          <p:cNvSpPr txBox="1"/>
          <p:nvPr/>
        </p:nvSpPr>
        <p:spPr>
          <a:xfrm>
            <a:off x="3622659" y="5075152"/>
            <a:ext cx="929238" cy="461665"/>
          </a:xfrm>
          <a:prstGeom prst="rect">
            <a:avLst/>
          </a:prstGeom>
          <a:noFill/>
        </p:spPr>
        <p:txBody>
          <a:bodyPr wrap="square" rtlCol="0">
            <a:spAutoFit/>
          </a:bodyPr>
          <a:lstStyle/>
          <a:p>
            <a:r>
              <a:rPr lang="en-US" b="1" dirty="0" smtClean="0">
                <a:solidFill>
                  <a:srgbClr val="00B050"/>
                </a:solidFill>
              </a:rPr>
              <a:t>OCX</a:t>
            </a:r>
            <a:endParaRPr lang="en-US" b="1" dirty="0">
              <a:solidFill>
                <a:srgbClr val="00B050"/>
              </a:solidFill>
            </a:endParaRPr>
          </a:p>
        </p:txBody>
      </p:sp>
      <p:sp>
        <p:nvSpPr>
          <p:cNvPr id="21" name="TextBox 20"/>
          <p:cNvSpPr txBox="1"/>
          <p:nvPr/>
        </p:nvSpPr>
        <p:spPr>
          <a:xfrm>
            <a:off x="919724" y="5089084"/>
            <a:ext cx="1236621" cy="461665"/>
          </a:xfrm>
          <a:prstGeom prst="rect">
            <a:avLst/>
          </a:prstGeom>
          <a:noFill/>
        </p:spPr>
        <p:txBody>
          <a:bodyPr wrap="square" rtlCol="0">
            <a:spAutoFit/>
          </a:bodyPr>
          <a:lstStyle/>
          <a:p>
            <a:r>
              <a:rPr lang="en-US" b="1" dirty="0" smtClean="0">
                <a:solidFill>
                  <a:srgbClr val="C00000"/>
                </a:solidFill>
              </a:rPr>
              <a:t>GPS III</a:t>
            </a:r>
            <a:endParaRPr lang="en-US" b="1" dirty="0">
              <a:solidFill>
                <a:srgbClr val="C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Exelis</a:t>
            </a:r>
            <a:r>
              <a:rPr lang="en-US" dirty="0" smtClean="0"/>
              <a:t> New Jersey GS Projects</a:t>
            </a:r>
            <a:endParaRPr lang="en-US" dirty="0"/>
          </a:p>
        </p:txBody>
      </p:sp>
      <p:sp>
        <p:nvSpPr>
          <p:cNvPr id="4" name="Rectangle 3"/>
          <p:cNvSpPr/>
          <p:nvPr/>
        </p:nvSpPr>
        <p:spPr>
          <a:xfrm>
            <a:off x="575353" y="1432088"/>
            <a:ext cx="7674795" cy="4278094"/>
          </a:xfrm>
          <a:prstGeom prst="rect">
            <a:avLst/>
          </a:prstGeom>
        </p:spPr>
        <p:txBody>
          <a:bodyPr wrap="square">
            <a:spAutoFit/>
          </a:bodyPr>
          <a:lstStyle/>
          <a:p>
            <a:r>
              <a:rPr lang="en-US" dirty="0" smtClean="0">
                <a:latin typeface="+mn-lt"/>
              </a:rPr>
              <a:t>The </a:t>
            </a:r>
            <a:r>
              <a:rPr lang="en-US" b="1" dirty="0" smtClean="0">
                <a:latin typeface="+mn-lt"/>
              </a:rPr>
              <a:t>GPS III </a:t>
            </a:r>
            <a:r>
              <a:rPr lang="en-US" dirty="0" smtClean="0">
                <a:latin typeface="+mn-lt"/>
              </a:rPr>
              <a:t>NAV payload software, Flight Software,  is being designed and developed by </a:t>
            </a:r>
            <a:r>
              <a:rPr lang="en-US" dirty="0" err="1" smtClean="0">
                <a:latin typeface="+mn-lt"/>
              </a:rPr>
              <a:t>Exelis</a:t>
            </a:r>
            <a:r>
              <a:rPr lang="en-US" dirty="0" smtClean="0">
                <a:latin typeface="+mn-lt"/>
              </a:rPr>
              <a:t>. This software module has been assigned a Development Assurance Level (DAL) of 3.</a:t>
            </a:r>
          </a:p>
          <a:p>
            <a:endParaRPr lang="en-US" dirty="0" smtClean="0">
              <a:latin typeface="+mn-lt"/>
            </a:endParaRPr>
          </a:p>
          <a:p>
            <a:r>
              <a:rPr lang="en-US" dirty="0" smtClean="0">
                <a:latin typeface="+mn-lt"/>
              </a:rPr>
              <a:t>The </a:t>
            </a:r>
            <a:r>
              <a:rPr lang="en-US" b="1" dirty="0" smtClean="0">
                <a:latin typeface="+mn-lt"/>
              </a:rPr>
              <a:t>GPS OCX </a:t>
            </a:r>
            <a:r>
              <a:rPr lang="en-US" dirty="0" smtClean="0">
                <a:latin typeface="+mn-lt"/>
              </a:rPr>
              <a:t>ground software module have been assigned a Development Assurance Level (DAL) of 4.</a:t>
            </a:r>
          </a:p>
          <a:p>
            <a:r>
              <a:rPr lang="en-US" dirty="0" smtClean="0">
                <a:latin typeface="+mn-lt"/>
              </a:rPr>
              <a:t>DAL 4 applies to </a:t>
            </a:r>
            <a:r>
              <a:rPr lang="en-US" sz="2000" dirty="0" smtClean="0">
                <a:latin typeface="+mn-lt"/>
              </a:rPr>
              <a:t>NAV, KEM, SIM and MUG.</a:t>
            </a:r>
          </a:p>
          <a:p>
            <a:endParaRPr lang="en-US" sz="1400" dirty="0" smtClean="0">
              <a:latin typeface="Arial" pitchFamily="34" charset="0"/>
            </a:endParaRPr>
          </a:p>
          <a:p>
            <a:r>
              <a:rPr lang="en-US" sz="1400" dirty="0" smtClean="0">
                <a:latin typeface="Arial" pitchFamily="34" charset="0"/>
              </a:rPr>
              <a:t>Note:  The hardware/firmware aspects of the GPS III and OCX Program (OMSRE and KEM) fall under DO-254 (Design Assurance Guidance for Airborne Electronic Hardware) and are not covered in this training.</a:t>
            </a:r>
          </a:p>
          <a:p>
            <a:endParaRPr lang="en-US" dirty="0" smtClean="0">
              <a:latin typeface="Arial" pitchFamily="34" charset="0"/>
            </a:endParaRPr>
          </a:p>
          <a:p>
            <a:endParaRPr lang="en-US" dirty="0" smtClean="0">
              <a:latin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Exelis</a:t>
            </a:r>
            <a:r>
              <a:rPr lang="en-US" dirty="0" smtClean="0"/>
              <a:t> Software CIs and Components</a:t>
            </a:r>
            <a:endParaRPr lang="en-US" dirty="0"/>
          </a:p>
        </p:txBody>
      </p:sp>
      <p:pic>
        <p:nvPicPr>
          <p:cNvPr id="2051" name="Picture 3"/>
          <p:cNvPicPr>
            <a:picLocks noGrp="1" noChangeAspect="1" noChangeArrowheads="1"/>
          </p:cNvPicPr>
          <p:nvPr>
            <p:ph sz="quarter" idx="4294967295"/>
          </p:nvPr>
        </p:nvPicPr>
        <p:blipFill>
          <a:blip r:embed="rId2" cstate="print"/>
          <a:srcRect/>
          <a:stretch>
            <a:fillRect/>
          </a:stretch>
        </p:blipFill>
        <p:spPr bwMode="auto">
          <a:xfrm>
            <a:off x="497541" y="1215909"/>
            <a:ext cx="7570694" cy="3574398"/>
          </a:xfrm>
          <a:prstGeom prst="rect">
            <a:avLst/>
          </a:prstGeom>
          <a:noFill/>
          <a:ln w="9525">
            <a:noFill/>
            <a:miter lim="800000"/>
            <a:headEnd/>
            <a:tailEnd/>
          </a:ln>
        </p:spPr>
      </p:pic>
      <p:sp>
        <p:nvSpPr>
          <p:cNvPr id="12" name="5-Point Star 11"/>
          <p:cNvSpPr/>
          <p:nvPr/>
        </p:nvSpPr>
        <p:spPr bwMode="auto">
          <a:xfrm>
            <a:off x="7987553" y="1851211"/>
            <a:ext cx="403412" cy="421342"/>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95017B"/>
              </a:solidFill>
              <a:effectLst/>
              <a:latin typeface="Humnst777 Lt BT" pitchFamily="125" charset="0"/>
            </a:endParaRPr>
          </a:p>
        </p:txBody>
      </p:sp>
      <p:sp>
        <p:nvSpPr>
          <p:cNvPr id="14" name="5-Point Star 13"/>
          <p:cNvSpPr/>
          <p:nvPr/>
        </p:nvSpPr>
        <p:spPr bwMode="auto">
          <a:xfrm>
            <a:off x="8036858" y="4155140"/>
            <a:ext cx="394447" cy="389965"/>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2"/>
              </a:solidFill>
              <a:effectLst/>
              <a:latin typeface="Humnst777 Lt BT" pitchFamily="125" charset="0"/>
            </a:endParaRPr>
          </a:p>
        </p:txBody>
      </p:sp>
      <p:sp>
        <p:nvSpPr>
          <p:cNvPr id="6" name="TextBox 5"/>
          <p:cNvSpPr txBox="1"/>
          <p:nvPr/>
        </p:nvSpPr>
        <p:spPr>
          <a:xfrm>
            <a:off x="514351" y="4838700"/>
            <a:ext cx="7705724" cy="1077218"/>
          </a:xfrm>
          <a:prstGeom prst="rect">
            <a:avLst/>
          </a:prstGeom>
          <a:noFill/>
        </p:spPr>
        <p:txBody>
          <a:bodyPr wrap="square" rtlCol="0">
            <a:spAutoFit/>
          </a:bodyPr>
          <a:lstStyle/>
          <a:p>
            <a:pPr>
              <a:spcBef>
                <a:spcPts val="0"/>
              </a:spcBef>
              <a:spcAft>
                <a:spcPts val="0"/>
              </a:spcAft>
            </a:pPr>
            <a:r>
              <a:rPr lang="en-US" sz="1600" u="sng" dirty="0" smtClean="0">
                <a:latin typeface="Arial"/>
                <a:ea typeface="ＭＳ Ｐゴシック" pitchFamily="125" charset="-128"/>
                <a:cs typeface="ＭＳ Ｐゴシック" pitchFamily="125" charset="-128"/>
              </a:rPr>
              <a:t>Note:</a:t>
            </a:r>
            <a:r>
              <a:rPr lang="en-US" sz="1600" dirty="0" smtClean="0">
                <a:latin typeface="Arial"/>
                <a:ea typeface="ＭＳ Ｐゴシック" pitchFamily="125" charset="-128"/>
                <a:cs typeface="ＭＳ Ｐゴシック" pitchFamily="125" charset="-128"/>
              </a:rPr>
              <a:t>  The information above is extracted from historical program documentation.  “Block IIIA” for GPS III is now designated SV01 (Space Vehicle 1) and the Integrity Monitor functionality is currently on hold indefinitely.  “All other CIs (ITT)” indicates all Exelis OCX software work done for NAV, KEM, MUG, and SIM.</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0435" y="0"/>
            <a:ext cx="8886825" cy="811213"/>
          </a:xfrm>
        </p:spPr>
        <p:txBody>
          <a:bodyPr/>
          <a:lstStyle/>
          <a:p>
            <a:r>
              <a:rPr lang="en-US" dirty="0" smtClean="0"/>
              <a:t>DO-178B: Testing of Outputs of Integration Process</a:t>
            </a:r>
            <a:endParaRPr lang="en-US" dirty="0"/>
          </a:p>
        </p:txBody>
      </p:sp>
      <p:pic>
        <p:nvPicPr>
          <p:cNvPr id="6146" name="Picture 2"/>
          <p:cNvPicPr>
            <a:picLocks noGrp="1" noChangeAspect="1" noChangeArrowheads="1"/>
          </p:cNvPicPr>
          <p:nvPr>
            <p:ph sz="quarter" idx="4294967295"/>
          </p:nvPr>
        </p:nvPicPr>
        <p:blipFill>
          <a:blip r:embed="rId2" cstate="print"/>
          <a:srcRect/>
          <a:stretch>
            <a:fillRect/>
          </a:stretch>
        </p:blipFill>
        <p:spPr bwMode="auto">
          <a:xfrm>
            <a:off x="831029" y="1289305"/>
            <a:ext cx="7174898" cy="4814634"/>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9592" y="0"/>
            <a:ext cx="8334375" cy="940209"/>
          </a:xfrm>
        </p:spPr>
        <p:txBody>
          <a:bodyPr/>
          <a:lstStyle/>
          <a:p>
            <a:r>
              <a:rPr lang="en-US" dirty="0" smtClean="0"/>
              <a:t>DO-178B: Verification of Verification Process Results</a:t>
            </a:r>
            <a:endParaRPr lang="en-US" dirty="0"/>
          </a:p>
        </p:txBody>
      </p:sp>
      <p:pic>
        <p:nvPicPr>
          <p:cNvPr id="7170" name="Picture 2"/>
          <p:cNvPicPr>
            <a:picLocks noGrp="1" noChangeAspect="1" noChangeArrowheads="1"/>
          </p:cNvPicPr>
          <p:nvPr>
            <p:ph sz="quarter" idx="4294967295"/>
          </p:nvPr>
        </p:nvPicPr>
        <p:blipFill>
          <a:blip r:embed="rId2" cstate="print"/>
          <a:srcRect/>
          <a:stretch>
            <a:fillRect/>
          </a:stretch>
        </p:blipFill>
        <p:spPr bwMode="auto">
          <a:xfrm>
            <a:off x="690282" y="1257699"/>
            <a:ext cx="6382871" cy="484624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6247" y="-113355"/>
            <a:ext cx="7024884" cy="1005158"/>
          </a:xfrm>
        </p:spPr>
        <p:txBody>
          <a:bodyPr/>
          <a:lstStyle/>
          <a:p>
            <a:r>
              <a:rPr lang="en-US" dirty="0" smtClean="0"/>
              <a:t>DO-178B: Configuration Management Process </a:t>
            </a:r>
            <a:endParaRPr lang="en-US" dirty="0"/>
          </a:p>
        </p:txBody>
      </p:sp>
      <p:pic>
        <p:nvPicPr>
          <p:cNvPr id="8194" name="Picture 2"/>
          <p:cNvPicPr>
            <a:picLocks noGrp="1" noChangeAspect="1" noChangeArrowheads="1"/>
          </p:cNvPicPr>
          <p:nvPr>
            <p:ph sz="quarter" idx="4294967295"/>
          </p:nvPr>
        </p:nvPicPr>
        <p:blipFill>
          <a:blip r:embed="rId2" cstate="print"/>
          <a:srcRect/>
          <a:stretch>
            <a:fillRect/>
          </a:stretch>
        </p:blipFill>
        <p:spPr bwMode="auto">
          <a:xfrm>
            <a:off x="349624" y="1127897"/>
            <a:ext cx="7682752" cy="4976041"/>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0503" y="0"/>
            <a:ext cx="8229600" cy="1005158"/>
          </a:xfrm>
        </p:spPr>
        <p:txBody>
          <a:bodyPr/>
          <a:lstStyle/>
          <a:p>
            <a:r>
              <a:rPr lang="en-US" b="1" dirty="0" smtClean="0">
                <a:solidFill>
                  <a:srgbClr val="C00000"/>
                </a:solidFill>
              </a:rPr>
              <a:t>DO-178B: Software Quality Assurance </a:t>
            </a:r>
            <a:endParaRPr lang="en-US" b="1" dirty="0">
              <a:solidFill>
                <a:srgbClr val="C00000"/>
              </a:solidFill>
            </a:endParaRPr>
          </a:p>
        </p:txBody>
      </p:sp>
      <p:pic>
        <p:nvPicPr>
          <p:cNvPr id="9219" name="Picture 3"/>
          <p:cNvPicPr>
            <a:picLocks noGrp="1" noChangeAspect="1" noChangeArrowheads="1"/>
          </p:cNvPicPr>
          <p:nvPr>
            <p:ph sz="quarter" idx="4294967295"/>
          </p:nvPr>
        </p:nvPicPr>
        <p:blipFill>
          <a:blip r:embed="rId2" cstate="print"/>
          <a:srcRect/>
          <a:stretch>
            <a:fillRect/>
          </a:stretch>
        </p:blipFill>
        <p:spPr bwMode="auto">
          <a:xfrm>
            <a:off x="493059" y="1267157"/>
            <a:ext cx="7915835" cy="483678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endParaRPr lang="en-US" dirty="0"/>
          </a:p>
        </p:txBody>
      </p:sp>
      <p:sp>
        <p:nvSpPr>
          <p:cNvPr id="3" name="Title 2"/>
          <p:cNvSpPr>
            <a:spLocks noGrp="1"/>
          </p:cNvSpPr>
          <p:nvPr>
            <p:ph type="title"/>
          </p:nvPr>
        </p:nvSpPr>
        <p:spPr>
          <a:xfrm>
            <a:off x="1320800" y="225330"/>
            <a:ext cx="6172200" cy="295466"/>
          </a:xfrm>
        </p:spPr>
        <p:txBody>
          <a:bodyPr/>
          <a:lstStyle/>
          <a:p>
            <a:r>
              <a:rPr lang="en-US" dirty="0" smtClean="0"/>
              <a:t>Software Development Process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02475" y="1140748"/>
            <a:ext cx="8392390" cy="4919230"/>
          </a:xfrm>
          <a:prstGeom prst="rect">
            <a:avLst/>
          </a:prstGeom>
          <a:noFill/>
          <a:ln w="9525">
            <a:noFill/>
            <a:miter lim="800000"/>
            <a:headEnd/>
            <a:tailEnd/>
          </a:ln>
        </p:spPr>
      </p:pic>
      <p:cxnSp>
        <p:nvCxnSpPr>
          <p:cNvPr id="6" name="Straight Arrow Connector 5"/>
          <p:cNvCxnSpPr/>
          <p:nvPr/>
        </p:nvCxnSpPr>
        <p:spPr bwMode="auto">
          <a:xfrm flipV="1">
            <a:off x="5669279" y="3724101"/>
            <a:ext cx="914400" cy="465513"/>
          </a:xfrm>
          <a:prstGeom prst="straightConnector1">
            <a:avLst/>
          </a:prstGeom>
          <a:solidFill>
            <a:schemeClr val="accent1"/>
          </a:solidFill>
          <a:ln w="12700" cap="flat" cmpd="sng" algn="ctr">
            <a:solidFill>
              <a:schemeClr val="tx1"/>
            </a:solidFill>
            <a:prstDash val="solid"/>
            <a:round/>
            <a:headEnd type="none" w="med" len="med"/>
            <a:tailEnd type="arrow"/>
          </a:ln>
          <a:effectLst>
            <a:prstShdw prst="shdw17" dist="17961" dir="2700000">
              <a:schemeClr val="tx1">
                <a:gamma/>
                <a:shade val="60000"/>
                <a:invGamma/>
              </a:schemeClr>
            </a:prstShdw>
          </a:effectLst>
        </p:spPr>
      </p:cxnSp>
      <p:sp>
        <p:nvSpPr>
          <p:cNvPr id="7" name="TextBox 6"/>
          <p:cNvSpPr txBox="1"/>
          <p:nvPr/>
        </p:nvSpPr>
        <p:spPr>
          <a:xfrm>
            <a:off x="6359235" y="3241964"/>
            <a:ext cx="1803863" cy="646331"/>
          </a:xfrm>
          <a:prstGeom prst="rect">
            <a:avLst/>
          </a:prstGeom>
          <a:solidFill>
            <a:schemeClr val="accent1">
              <a:lumMod val="50000"/>
            </a:schemeClr>
          </a:solidFill>
        </p:spPr>
        <p:txBody>
          <a:bodyPr wrap="square" rtlCol="0">
            <a:spAutoFit/>
          </a:bodyPr>
          <a:lstStyle/>
          <a:p>
            <a:r>
              <a:rPr lang="en-US" sz="1200" dirty="0" smtClean="0"/>
              <a:t>TRR, SIQT after Successful Completion of SWIT</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320799" y="77598"/>
            <a:ext cx="6784109" cy="590931"/>
          </a:xfrm>
        </p:spPr>
        <p:txBody>
          <a:bodyPr/>
          <a:lstStyle/>
          <a:p>
            <a:r>
              <a:rPr lang="en-US" dirty="0" smtClean="0"/>
              <a:t>Test Readiness Review  (TRR) Preparation: </a:t>
            </a:r>
            <a:endParaRPr lang="en-US" dirty="0"/>
          </a:p>
        </p:txBody>
      </p:sp>
      <p:sp>
        <p:nvSpPr>
          <p:cNvPr id="12" name="Text Placeholder 11"/>
          <p:cNvSpPr>
            <a:spLocks noGrp="1"/>
          </p:cNvSpPr>
          <p:nvPr>
            <p:ph type="body" sz="quarter" idx="17"/>
          </p:nvPr>
        </p:nvSpPr>
        <p:spPr>
          <a:xfrm>
            <a:off x="379413" y="956734"/>
            <a:ext cx="8440737" cy="5213880"/>
          </a:xfrm>
        </p:spPr>
        <p:txBody>
          <a:bodyPr/>
          <a:lstStyle/>
          <a:p>
            <a:pPr>
              <a:buNone/>
            </a:pPr>
            <a:r>
              <a:rPr lang="en-US" sz="1400" dirty="0" smtClean="0"/>
              <a:t>	A Test Readiness Review  (TRR) Process and Input:</a:t>
            </a:r>
          </a:p>
          <a:p>
            <a:pPr marL="342900" indent="-342900">
              <a:buFont typeface="+mj-lt"/>
              <a:buAutoNum type="arabicPeriod"/>
            </a:pPr>
            <a:r>
              <a:rPr lang="en-US" sz="1400" dirty="0" smtClean="0"/>
              <a:t>TRR Attendance Roster – Plan the list of individuals participating in and/or attending the TRR</a:t>
            </a:r>
          </a:p>
          <a:p>
            <a:pPr marL="835025" lvl="2" indent="-342900"/>
            <a:r>
              <a:rPr lang="en-US" sz="1200" dirty="0" smtClean="0"/>
              <a:t>On GPS III you need System Safety Engineer or System Engineer (SDP page 41); SQA, DCMA,  LM Chief Technical Engineer, Aerospace Representatives, Software Independent Test, Test Conductor, TRR Package Presenter </a:t>
            </a:r>
          </a:p>
          <a:p>
            <a:pPr marL="342900" indent="-342900">
              <a:buFont typeface="+mj-lt"/>
              <a:buAutoNum type="arabicPeriod"/>
            </a:pPr>
            <a:r>
              <a:rPr lang="en-US" sz="1400" dirty="0" smtClean="0"/>
              <a:t>Test overview – A description of the test events and the order which they will be performed, includes each test duration and verification method (DOORS Verification Attributes Method)</a:t>
            </a:r>
          </a:p>
          <a:p>
            <a:pPr marL="835025" lvl="2" indent="-342900"/>
            <a:r>
              <a:rPr lang="en-US" sz="1200" dirty="0" smtClean="0"/>
              <a:t>Sample Matrix</a:t>
            </a:r>
          </a:p>
          <a:p>
            <a:pPr marL="342900" lvl="4" indent="-342900">
              <a:spcBef>
                <a:spcPct val="40000"/>
              </a:spcBef>
              <a:buClr>
                <a:schemeClr val="accent2"/>
              </a:buClr>
              <a:buNone/>
            </a:pPr>
            <a:r>
              <a:rPr lang="en-US" sz="1400" dirty="0" smtClean="0"/>
              <a:t>3. 	Test Unit or Unit Under Test Configuration  – A description of the test item or units under test, including model, serial numbers for support HW Configuration and SW Version Descriptions. </a:t>
            </a:r>
          </a:p>
          <a:p>
            <a:pPr marL="800100" lvl="5" indent="-342900">
              <a:spcBef>
                <a:spcPct val="40000"/>
              </a:spcBef>
              <a:buClr>
                <a:schemeClr val="accent2"/>
              </a:buClr>
            </a:pPr>
            <a:r>
              <a:rPr lang="en-US" sz="1200" dirty="0" smtClean="0"/>
              <a:t>Provide a matrix of test environment that includes hardware part number, serial numbers, Inputs, dB, test cases, test scripts, etc  – Provide a detailed configuration matrix that has been verified to be accurate by Independent Group so no issues are found by SQA</a:t>
            </a:r>
          </a:p>
          <a:p>
            <a:pPr marL="342900" indent="-342900">
              <a:buNone/>
            </a:pPr>
            <a:r>
              <a:rPr lang="en-US" sz="1400" dirty="0" smtClean="0"/>
              <a:t>4.    Test Item or Unit Under Test Status – Provides information about the adequacy and readiness of the test item or Unit Under Test  including: On GPS III Unit Under Test are either TSW or FSW.</a:t>
            </a:r>
          </a:p>
          <a:p>
            <a:pPr marL="835025" lvl="2" indent="-342900">
              <a:buFont typeface="Wingdings" pitchFamily="2" charset="2"/>
              <a:buChar char="§"/>
            </a:pPr>
            <a:r>
              <a:rPr lang="en-US" dirty="0" smtClean="0"/>
              <a:t>Deltas from standard or mission configuration (STP) </a:t>
            </a:r>
          </a:p>
          <a:p>
            <a:pPr marL="835025" lvl="2" indent="-342900">
              <a:buFont typeface="Wingdings" pitchFamily="2" charset="2"/>
              <a:buChar char="§"/>
            </a:pPr>
            <a:r>
              <a:rPr lang="en-US" dirty="0" smtClean="0"/>
              <a:t>Configurations management control status (Unit Under Test SCM Clear Case Label) </a:t>
            </a:r>
          </a:p>
          <a:p>
            <a:pPr marL="835025" lvl="2" indent="-342900">
              <a:buFont typeface="Wingdings" pitchFamily="2" charset="2"/>
              <a:buChar char="§"/>
            </a:pPr>
            <a:r>
              <a:rPr lang="en-US" dirty="0" smtClean="0"/>
              <a:t>Test Procedure SWIT and Dry Run Status </a:t>
            </a:r>
            <a:r>
              <a:rPr lang="en-US" dirty="0" smtClean="0">
                <a:solidFill>
                  <a:srgbClr val="00B0F0"/>
                </a:solidFill>
              </a:rPr>
              <a:t>(Include a detail matrix, configurations used and outcome, redlines status </a:t>
            </a:r>
            <a:r>
              <a:rPr lang="en-US" dirty="0"/>
              <a:t>SWIT and Dry run redlines </a:t>
            </a:r>
            <a:r>
              <a:rPr lang="en-US" dirty="0" smtClean="0"/>
              <a:t>have been incorporated and </a:t>
            </a:r>
            <a:r>
              <a:rPr lang="en-US" dirty="0"/>
              <a:t>verified. </a:t>
            </a:r>
            <a:r>
              <a:rPr lang="en-US" dirty="0">
                <a:hlinkClick r:id="rId2" action="ppaction://hlinkfile"/>
              </a:rPr>
              <a:t>Page 58 Dry Run2 Redline</a:t>
            </a:r>
            <a:r>
              <a:rPr lang="en-US" dirty="0"/>
              <a:t> </a:t>
            </a:r>
            <a:r>
              <a:rPr lang="en-US" dirty="0" smtClean="0">
                <a:solidFill>
                  <a:srgbClr val="00B0F0"/>
                </a:solidFill>
              </a:rPr>
              <a:t>) </a:t>
            </a:r>
          </a:p>
          <a:p>
            <a:pPr marL="835025" lvl="2" indent="-342900">
              <a:buFont typeface="Wingdings" pitchFamily="2" charset="2"/>
              <a:buChar char="§"/>
            </a:pPr>
            <a:r>
              <a:rPr lang="en-US" dirty="0" smtClean="0"/>
              <a:t>Reviews of open liens (DR History and Status) and/or operational constraints</a:t>
            </a:r>
          </a:p>
          <a:p>
            <a:pPr marL="835025" lvl="2" indent="-342900">
              <a:buFont typeface="Wingdings" pitchFamily="2" charset="2"/>
              <a:buChar char="§"/>
            </a:pPr>
            <a:r>
              <a:rPr lang="en-US" dirty="0" smtClean="0"/>
              <a:t>Test limitations (some requirement may only be demonstrated by code inspection – need to match DOORs Verification Method attribute)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0800" y="225330"/>
            <a:ext cx="6172200" cy="295466"/>
          </a:xfrm>
        </p:spPr>
        <p:txBody>
          <a:bodyPr/>
          <a:lstStyle/>
          <a:p>
            <a:r>
              <a:rPr lang="en-US" dirty="0" smtClean="0"/>
              <a:t>DOORs Sample</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215736" y="1289425"/>
            <a:ext cx="6627813" cy="429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0800" y="77598"/>
            <a:ext cx="6950364" cy="590931"/>
          </a:xfrm>
        </p:spPr>
        <p:txBody>
          <a:bodyPr/>
          <a:lstStyle/>
          <a:p>
            <a:r>
              <a:rPr lang="en-US" dirty="0" smtClean="0"/>
              <a:t>Test Readiness Review  (TRR) Preparation: </a:t>
            </a:r>
            <a:endParaRPr lang="en-US" dirty="0"/>
          </a:p>
        </p:txBody>
      </p:sp>
      <p:sp>
        <p:nvSpPr>
          <p:cNvPr id="4" name="Rectangle 3"/>
          <p:cNvSpPr/>
          <p:nvPr/>
        </p:nvSpPr>
        <p:spPr>
          <a:xfrm>
            <a:off x="382386" y="939338"/>
            <a:ext cx="8520546" cy="1969770"/>
          </a:xfrm>
          <a:prstGeom prst="rect">
            <a:avLst/>
          </a:prstGeom>
        </p:spPr>
        <p:txBody>
          <a:bodyPr wrap="square">
            <a:spAutoFit/>
          </a:bodyPr>
          <a:lstStyle/>
          <a:p>
            <a:pPr marL="342900" indent="-342900"/>
            <a:r>
              <a:rPr lang="en-US" sz="1400" dirty="0" smtClean="0"/>
              <a:t>5.   Test Documentation Status – Status of each of the following types of documents:</a:t>
            </a:r>
          </a:p>
          <a:p>
            <a:pPr marL="601663" lvl="1" indent="-342900">
              <a:buFont typeface="Wingdings" pitchFamily="2" charset="2"/>
              <a:buChar char="v"/>
            </a:pPr>
            <a:r>
              <a:rPr lang="en-US" sz="1200" dirty="0" smtClean="0"/>
              <a:t>Requirements documents (SRS, IRS, IRS part 2)</a:t>
            </a:r>
          </a:p>
          <a:p>
            <a:pPr marL="601663" lvl="1" indent="-342900">
              <a:buFont typeface="Wingdings" pitchFamily="2" charset="2"/>
              <a:buChar char="v"/>
            </a:pPr>
            <a:r>
              <a:rPr lang="en-US" sz="1200" dirty="0" smtClean="0"/>
              <a:t>Verification Matrix  (SRS to SDD to STP – Must be directional for FSW)</a:t>
            </a:r>
          </a:p>
          <a:p>
            <a:pPr marL="601663" lvl="1" indent="-342900">
              <a:buFont typeface="Wingdings" pitchFamily="2" charset="2"/>
              <a:buChar char="v"/>
            </a:pPr>
            <a:r>
              <a:rPr lang="en-US" sz="1200" dirty="0" smtClean="0"/>
              <a:t>Test Plans</a:t>
            </a:r>
          </a:p>
          <a:p>
            <a:pPr marL="601663" lvl="1" indent="-342900">
              <a:buFont typeface="Wingdings" pitchFamily="2" charset="2"/>
              <a:buChar char="v"/>
            </a:pPr>
            <a:r>
              <a:rPr lang="en-US" sz="1200" dirty="0" smtClean="0"/>
              <a:t>Test Descriptions – redlines from SWIT &amp; Dry Run have been addressed. </a:t>
            </a:r>
            <a:r>
              <a:rPr lang="en-US" sz="1200" dirty="0">
                <a:hlinkClick r:id="rId2" action="ppaction://hlinkfile"/>
              </a:rPr>
              <a:t>Page 58 Dry Run2 Redline</a:t>
            </a:r>
            <a:endParaRPr lang="en-US" sz="1200" dirty="0" smtClean="0"/>
          </a:p>
          <a:p>
            <a:pPr marL="601663" lvl="1" indent="-342900">
              <a:buFont typeface="Wingdings" pitchFamily="2" charset="2"/>
              <a:buChar char="v"/>
            </a:pPr>
            <a:r>
              <a:rPr lang="en-US" sz="1200" dirty="0" smtClean="0"/>
              <a:t>Database Products Required</a:t>
            </a:r>
          </a:p>
          <a:p>
            <a:pPr marL="601663" lvl="1" indent="-342900">
              <a:buFont typeface="Wingdings" pitchFamily="2" charset="2"/>
              <a:buChar char="v"/>
            </a:pPr>
            <a:r>
              <a:rPr lang="en-US" sz="1200" dirty="0" smtClean="0"/>
              <a:t>Engineering changes (includes requirements and design changes)</a:t>
            </a:r>
          </a:p>
          <a:p>
            <a:pPr marL="601663" lvl="1" indent="-342900">
              <a:buFont typeface="Wingdings" pitchFamily="2" charset="2"/>
              <a:buChar char="v"/>
            </a:pPr>
            <a:r>
              <a:rPr lang="en-US" sz="1200" dirty="0" smtClean="0"/>
              <a:t>Test Documentation Status – </a:t>
            </a:r>
            <a:r>
              <a:rPr lang="en-US" sz="1200" dirty="0" smtClean="0">
                <a:solidFill>
                  <a:srgbClr val="FF0000"/>
                </a:solidFill>
              </a:rPr>
              <a:t>IMPORTANT INPUT REQUIREMENT FOR TRR:  </a:t>
            </a:r>
            <a:r>
              <a:rPr lang="en-US" sz="1200" dirty="0" smtClean="0"/>
              <a:t>Documents must be approved by the Aerospace, LM  and by Exelis ( Released and Approved in Winchell (not issued) by TRR date. Exelis needs to send SDRLs for LM SCCB approval  IAW the SDRL lists usually 30 days prior to TRR </a:t>
            </a:r>
          </a:p>
        </p:txBody>
      </p:sp>
      <p:pic>
        <p:nvPicPr>
          <p:cNvPr id="5" name="Picture 2"/>
          <p:cNvPicPr>
            <a:picLocks noChangeAspect="1" noChangeArrowheads="1"/>
          </p:cNvPicPr>
          <p:nvPr/>
        </p:nvPicPr>
        <p:blipFill>
          <a:blip r:embed="rId3" cstate="print"/>
          <a:srcRect/>
          <a:stretch>
            <a:fillRect/>
          </a:stretch>
        </p:blipFill>
        <p:spPr bwMode="auto">
          <a:xfrm>
            <a:off x="704677" y="3300153"/>
            <a:ext cx="7867650" cy="2836947"/>
          </a:xfrm>
          <a:prstGeom prst="rect">
            <a:avLst/>
          </a:prstGeom>
          <a:noFill/>
          <a:ln w="9525">
            <a:solidFill>
              <a:schemeClr val="accent4">
                <a:lumMod val="75000"/>
                <a:alpha val="61000"/>
              </a:schemeClr>
            </a:solidFill>
            <a:miter lim="800000"/>
            <a:headEnd/>
            <a:tailEnd/>
          </a:ln>
        </p:spPr>
      </p:pic>
      <p:sp>
        <p:nvSpPr>
          <p:cNvPr id="6" name="Rectangle 5"/>
          <p:cNvSpPr/>
          <p:nvPr/>
        </p:nvSpPr>
        <p:spPr>
          <a:xfrm>
            <a:off x="3334000" y="2978327"/>
            <a:ext cx="2480166" cy="369332"/>
          </a:xfrm>
          <a:prstGeom prst="rect">
            <a:avLst/>
          </a:prstGeom>
        </p:spPr>
        <p:txBody>
          <a:bodyPr wrap="none">
            <a:spAutoFit/>
          </a:bodyPr>
          <a:lstStyle/>
          <a:p>
            <a:r>
              <a:rPr lang="en-US" dirty="0" smtClean="0">
                <a:solidFill>
                  <a:schemeClr val="bg2"/>
                </a:solidFill>
              </a:rPr>
              <a:t>Software FSW CDRLs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p:cNvSpPr txBox="1">
            <a:spLocks/>
          </p:cNvSpPr>
          <p:nvPr/>
        </p:nvSpPr>
        <p:spPr>
          <a:xfrm>
            <a:off x="1370676" y="233786"/>
            <a:ext cx="7001933" cy="295466"/>
          </a:xfrm>
          <a:prstGeom prst="rect">
            <a:avLst/>
          </a:prstGeom>
        </p:spPr>
        <p:txBody>
          <a:bodyPr/>
          <a:lstStyle/>
          <a:p>
            <a:pPr lvl="0" eaLnBrk="0" hangingPunct="0">
              <a:lnSpc>
                <a:spcPct val="80000"/>
              </a:lnSpc>
              <a:defRPr/>
            </a:pPr>
            <a:r>
              <a:rPr lang="en-US" sz="2400" dirty="0" smtClean="0">
                <a:solidFill>
                  <a:schemeClr val="bg1"/>
                </a:solidFill>
              </a:rPr>
              <a:t>Documentation Configuration </a:t>
            </a:r>
            <a:endParaRPr kumimoji="0" lang="en-US" sz="1400" b="1" i="0" u="none" strike="noStrike" kern="0" cap="none" spc="0" normalizeH="0" baseline="0" noProof="0" dirty="0">
              <a:ln>
                <a:noFill/>
              </a:ln>
              <a:solidFill>
                <a:schemeClr val="bg1"/>
              </a:solidFill>
              <a:effectLst/>
              <a:uLnTx/>
              <a:uFillTx/>
              <a:latin typeface="Arial" charset="0"/>
              <a:ea typeface="+mj-ea"/>
              <a:cs typeface="+mj-cs"/>
            </a:endParaRPr>
          </a:p>
        </p:txBody>
      </p:sp>
      <p:pic>
        <p:nvPicPr>
          <p:cNvPr id="15362" name="Picture 2"/>
          <p:cNvPicPr>
            <a:picLocks noChangeAspect="1" noChangeArrowheads="1"/>
          </p:cNvPicPr>
          <p:nvPr/>
        </p:nvPicPr>
        <p:blipFill>
          <a:blip r:embed="rId2" cstate="print"/>
          <a:srcRect/>
          <a:stretch>
            <a:fillRect/>
          </a:stretch>
        </p:blipFill>
        <p:spPr bwMode="auto">
          <a:xfrm>
            <a:off x="517525" y="1079500"/>
            <a:ext cx="8108950" cy="4699000"/>
          </a:xfrm>
          <a:prstGeom prst="rect">
            <a:avLst/>
          </a:prstGeom>
          <a:noFill/>
          <a:ln w="952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PMR-2009">
  <a:themeElements>
    <a:clrScheme name="TBR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TBR_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TBR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BR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BR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BR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BR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BR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BR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BR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BR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BR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BR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BR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MR-2009">
  <a:themeElements>
    <a:clrScheme name="TBR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TBR_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TBR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BR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BR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BR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BR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BR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BR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BR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BR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BR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BR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BR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66127</TotalTime>
  <Words>2408</Words>
  <Application>Microsoft Office PowerPoint</Application>
  <PresentationFormat>On-screen Show (4:3)</PresentationFormat>
  <Paragraphs>321</Paragraphs>
  <Slides>47</Slides>
  <Notes>1</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1_PMR-2009</vt:lpstr>
      <vt:lpstr>2_PMR-2009</vt:lpstr>
      <vt:lpstr>Test Readiness Review(TRR) and Software Item Qualification Test (SIQT) </vt:lpstr>
      <vt:lpstr>TRR , SIQT and STR Objectives</vt:lpstr>
      <vt:lpstr>Agenda</vt:lpstr>
      <vt:lpstr>TRR , SIQT and STR Definitions </vt:lpstr>
      <vt:lpstr>Software Development Process</vt:lpstr>
      <vt:lpstr>Test Readiness Review  (TRR) Preparation: </vt:lpstr>
      <vt:lpstr>DOORs Sample</vt:lpstr>
      <vt:lpstr>Test Readiness Review  (TRR) Preparation: </vt:lpstr>
      <vt:lpstr>Slide 9</vt:lpstr>
      <vt:lpstr>Test Readiness Review  (TRR) Preparation: </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DO-178B Software Safety Levels</vt:lpstr>
      <vt:lpstr>DO-178B Software Safety Levels</vt:lpstr>
      <vt:lpstr>DO-278 Software Assurance Levels Definitions</vt:lpstr>
      <vt:lpstr>Relationship of Safety Levels and Assurance Levels</vt:lpstr>
      <vt:lpstr>Exelis New Jersey GS Projects</vt:lpstr>
      <vt:lpstr>Exelis Software CIs and Components</vt:lpstr>
      <vt:lpstr>DO-178B: Testing of Outputs of Integration Process</vt:lpstr>
      <vt:lpstr>DO-178B: Verification of Verification Process Results</vt:lpstr>
      <vt:lpstr>DO-178B: Configuration Management Process </vt:lpstr>
      <vt:lpstr>DO-178B: Software Quality Assurance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GPS III Program Management Review (PMR)</dc:title>
  <dc:creator>Reilly</dc:creator>
  <cp:lastModifiedBy>Mark T Hazel</cp:lastModifiedBy>
  <cp:revision>4459</cp:revision>
  <cp:lastPrinted>2013-06-28T14:21:56Z</cp:lastPrinted>
  <dcterms:created xsi:type="dcterms:W3CDTF">1901-01-01T04:00:00Z</dcterms:created>
  <dcterms:modified xsi:type="dcterms:W3CDTF">2014-01-08T19:20:27Z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Sensitivity">
    <vt:lpwstr>1</vt:lpwstr>
  </property>
  <property fmtid="{D5CDD505-2E9C-101B-9397-08002B2CF9AE}" pid="3" name="SensitivityID">
    <vt:lpwstr>2</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Document Author">
    <vt:lpwstr>ACCT04\gbusacca</vt:lpwstr>
  </property>
  <property fmtid="{D5CDD505-2E9C-101B-9397-08002B2CF9AE}" pid="8" name="Allow Header Overwrite">
    <vt:lpwstr>-1</vt:lpwstr>
  </property>
  <property fmtid="{D5CDD505-2E9C-101B-9397-08002B2CF9AE}" pid="9" name="Allow Footer Overwrite">
    <vt:lpwstr>-1</vt:lpwstr>
  </property>
  <property fmtid="{D5CDD505-2E9C-101B-9397-08002B2CF9AE}" pid="10" name="Multiple Selected">
    <vt:lpwstr>-1</vt:lpwstr>
  </property>
  <property fmtid="{D5CDD505-2E9C-101B-9397-08002B2CF9AE}" pid="11" name="SIPHeaderWording">
    <vt:lpwstr/>
  </property>
  <property fmtid="{D5CDD505-2E9C-101B-9397-08002B2CF9AE}" pid="12" name="SIPLevel">
    <vt:lpwstr>0</vt:lpwstr>
  </property>
  <property fmtid="{D5CDD505-2E9C-101B-9397-08002B2CF9AE}" pid="13" name="_AdHocReviewCycleID">
    <vt:i4>1935779687</vt:i4>
  </property>
  <property fmtid="{D5CDD505-2E9C-101B-9397-08002B2CF9AE}" pid="14" name="_NewReviewCycle">
    <vt:lpwstr/>
  </property>
  <property fmtid="{D5CDD505-2E9C-101B-9397-08002B2CF9AE}" pid="15" name="_EmailSubject">
    <vt:lpwstr>SIQT Training Presentation</vt:lpwstr>
  </property>
  <property fmtid="{D5CDD505-2E9C-101B-9397-08002B2CF9AE}" pid="16" name="_AuthorEmail">
    <vt:lpwstr>Simone.Melnick@exelisinc.com</vt:lpwstr>
  </property>
  <property fmtid="{D5CDD505-2E9C-101B-9397-08002B2CF9AE}" pid="17" name="_AuthorEmailDisplayName">
    <vt:lpwstr>Melnick, Simone - GS</vt:lpwstr>
  </property>
  <property fmtid="{D5CDD505-2E9C-101B-9397-08002B2CF9AE}" pid="18" name="_PreviousAdHocReviewCycleID">
    <vt:i4>63588507</vt:i4>
  </property>
</Properties>
</file>